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8.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0.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1.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04" r:id="rId10"/>
    <p:sldMasterId id="2147483937" r:id="rId11"/>
    <p:sldMasterId id="2147483969" r:id="rId12"/>
    <p:sldMasterId id="2147483998" r:id="rId13"/>
    <p:sldMasterId id="2147484031" r:id="rId14"/>
    <p:sldMasterId id="2147484062" r:id="rId15"/>
  </p:sldMasterIdLst>
  <p:notesMasterIdLst>
    <p:notesMasterId r:id="rId78"/>
  </p:notesMasterIdLst>
  <p:sldIdLst>
    <p:sldId id="256" r:id="rId16"/>
    <p:sldId id="667" r:id="rId17"/>
    <p:sldId id="658" r:id="rId18"/>
    <p:sldId id="659" r:id="rId19"/>
    <p:sldId id="556" r:id="rId20"/>
    <p:sldId id="624" r:id="rId21"/>
    <p:sldId id="666" r:id="rId22"/>
    <p:sldId id="633" r:id="rId23"/>
    <p:sldId id="627" r:id="rId24"/>
    <p:sldId id="641" r:id="rId25"/>
    <p:sldId id="629" r:id="rId26"/>
    <p:sldId id="638" r:id="rId27"/>
    <p:sldId id="634" r:id="rId28"/>
    <p:sldId id="660" r:id="rId29"/>
    <p:sldId id="631" r:id="rId30"/>
    <p:sldId id="557" r:id="rId31"/>
    <p:sldId id="632" r:id="rId32"/>
    <p:sldId id="612" r:id="rId33"/>
    <p:sldId id="580" r:id="rId34"/>
    <p:sldId id="609" r:id="rId35"/>
    <p:sldId id="572" r:id="rId36"/>
    <p:sldId id="573" r:id="rId37"/>
    <p:sldId id="613" r:id="rId38"/>
    <p:sldId id="654" r:id="rId39"/>
    <p:sldId id="637" r:id="rId40"/>
    <p:sldId id="642" r:id="rId41"/>
    <p:sldId id="644" r:id="rId42"/>
    <p:sldId id="640" r:id="rId43"/>
    <p:sldId id="646" r:id="rId44"/>
    <p:sldId id="643" r:id="rId45"/>
    <p:sldId id="645" r:id="rId46"/>
    <p:sldId id="655" r:id="rId47"/>
    <p:sldId id="636" r:id="rId48"/>
    <p:sldId id="647" r:id="rId49"/>
    <p:sldId id="648" r:id="rId50"/>
    <p:sldId id="649" r:id="rId51"/>
    <p:sldId id="656" r:id="rId52"/>
    <p:sldId id="635" r:id="rId53"/>
    <p:sldId id="650" r:id="rId54"/>
    <p:sldId id="651" r:id="rId55"/>
    <p:sldId id="652" r:id="rId56"/>
    <p:sldId id="653" r:id="rId57"/>
    <p:sldId id="657" r:id="rId58"/>
    <p:sldId id="630" r:id="rId59"/>
    <p:sldId id="607" r:id="rId60"/>
    <p:sldId id="567" r:id="rId61"/>
    <p:sldId id="582" r:id="rId62"/>
    <p:sldId id="562" r:id="rId63"/>
    <p:sldId id="563" r:id="rId64"/>
    <p:sldId id="564" r:id="rId65"/>
    <p:sldId id="620" r:id="rId66"/>
    <p:sldId id="621" r:id="rId67"/>
    <p:sldId id="622" r:id="rId68"/>
    <p:sldId id="593" r:id="rId69"/>
    <p:sldId id="662" r:id="rId70"/>
    <p:sldId id="663" r:id="rId71"/>
    <p:sldId id="664" r:id="rId72"/>
    <p:sldId id="665" r:id="rId73"/>
    <p:sldId id="604" r:id="rId74"/>
    <p:sldId id="605" r:id="rId75"/>
    <p:sldId id="495" r:id="rId76"/>
    <p:sldId id="454" r:id="rId7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67"/>
            <p14:sldId id="658"/>
            <p14:sldId id="659"/>
            <p14:sldId id="556"/>
          </p14:sldIdLst>
        </p14:section>
        <p14:section name="App Service" id="{6ECFEE84-0763-4195-A954-1A6BD7FD1EFF}">
          <p14:sldIdLst>
            <p14:sldId id="624"/>
            <p14:sldId id="666"/>
            <p14:sldId id="633"/>
            <p14:sldId id="627"/>
            <p14:sldId id="641"/>
            <p14:sldId id="629"/>
          </p14:sldIdLst>
        </p14:section>
        <p14:section name="Web Apps" id="{E641CDA6-7EC5-4AD1-9A94-804AEF9FCBF3}">
          <p14:sldIdLst>
            <p14:sldId id="638"/>
            <p14:sldId id="634"/>
            <p14:sldId id="660"/>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662"/>
            <p14:sldId id="663"/>
            <p14:sldId id="664"/>
            <p14:sldId id="665"/>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55950" autoAdjust="0"/>
  </p:normalViewPr>
  <p:slideViewPr>
    <p:cSldViewPr snapToGrid="0">
      <p:cViewPr varScale="1">
        <p:scale>
          <a:sx n="86" d="100"/>
          <a:sy n="86" d="100"/>
        </p:scale>
        <p:origin x="66" y="12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slide" Target="slides/slide61.xml"/><Relationship Id="rId7" Type="http://schemas.openxmlformats.org/officeDocument/2006/relationships/slideMaster" Target="slideMasters/slideMaster4.xml"/><Relationship Id="rId71"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slide" Target="slides/slide59.xml"/><Relationship Id="rId79"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46.xml"/><Relationship Id="rId82"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Mobile Service easily connects to SQL Database</a:t>
            </a:r>
          </a:p>
          <a:p>
            <a:pPr marL="171450" indent="-171450">
              <a:buFontTx/>
              <a:buChar char="•"/>
            </a:pPr>
            <a:r>
              <a:rPr lang="en-US" baseline="0" dirty="0"/>
              <a:t>SQL offers rich querying and indexing capabilities</a:t>
            </a:r>
          </a:p>
          <a:p>
            <a:pPr marL="171450" indent="-171450">
              <a:buFontTx/>
              <a:buChar char="•"/>
            </a:pPr>
            <a:r>
              <a:rPr lang="en-US" baseline="0" dirty="0"/>
              <a:t>Dynamic Schematization means you don’t have to be a DBA and manage schema</a:t>
            </a:r>
          </a:p>
          <a:p>
            <a:pPr marL="171450" indent="-171450">
              <a:buFontTx/>
              <a:buChar char="•"/>
            </a:pPr>
            <a:r>
              <a:rPr lang="en-US" baseline="0" dirty="0"/>
              <a:t>Data can be managed in:</a:t>
            </a:r>
          </a:p>
          <a:p>
            <a:pPr marL="628650" lvl="1" indent="-171450">
              <a:buFontTx/>
              <a:buChar char="•"/>
            </a:pPr>
            <a:r>
              <a:rPr lang="en-US" baseline="0" dirty="0"/>
              <a:t>Azure Portal (read and delete data)</a:t>
            </a:r>
          </a:p>
          <a:p>
            <a:pPr marL="628650" lvl="1" indent="-171450">
              <a:buFontTx/>
              <a:buChar char="•"/>
            </a:pPr>
            <a:r>
              <a:rPr lang="en-US" baseline="0" dirty="0"/>
              <a:t>SQL Portal (Silverlight)</a:t>
            </a:r>
          </a:p>
          <a:p>
            <a:pPr marL="628650" lvl="1" indent="-171450">
              <a:buFontTx/>
              <a:buChar char="•"/>
            </a:pPr>
            <a:r>
              <a:rPr lang="en-US" baseline="0" dirty="0"/>
              <a:t>SQL Management Studio (windows)</a:t>
            </a:r>
          </a:p>
          <a:p>
            <a:pPr marL="628650" lvl="1" indent="-171450">
              <a:buFontTx/>
              <a:buChar char="•"/>
            </a:pPr>
            <a:r>
              <a:rPr lang="en-US" baseline="0" dirty="0"/>
              <a:t>REST API (used by SDKs)</a:t>
            </a:r>
          </a:p>
          <a:p>
            <a:pPr marL="628650" lvl="1" indent="-171450">
              <a:buFontTx/>
              <a:buChar char="•"/>
            </a:pPr>
            <a:r>
              <a:rPr lang="en-US" baseline="0" dirty="0"/>
              <a:t>Azure CLI tools</a:t>
            </a:r>
          </a:p>
          <a:p>
            <a:pPr marL="628650" lvl="1" indent="-171450">
              <a:buFontTx/>
              <a:buChar char="•"/>
            </a:pPr>
            <a:r>
              <a:rPr lang="en-US" baseline="0" dirty="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dirty="0"/>
              <a:t>Node backend generates</a:t>
            </a:r>
            <a:r>
              <a:rPr lang="en-US" baseline="0" dirty="0"/>
              <a:t> Node scripts for each table action</a:t>
            </a:r>
          </a:p>
          <a:p>
            <a:pPr marL="171450" indent="-171450">
              <a:buFontTx/>
              <a:buChar char="•"/>
            </a:pPr>
            <a:r>
              <a:rPr lang="en-US" baseline="0" dirty="0"/>
              <a:t>Scripts intercept CRUD requests</a:t>
            </a:r>
          </a:p>
          <a:p>
            <a:pPr marL="171450" indent="-171450">
              <a:buFontTx/>
              <a:buChar char="•"/>
            </a:pPr>
            <a:r>
              <a:rPr lang="en-US" baseline="0" dirty="0"/>
              <a:t>Pass to SQL by default</a:t>
            </a:r>
          </a:p>
          <a:p>
            <a:pPr marL="171450" indent="-171450">
              <a:buFontTx/>
              <a:buChar char="•"/>
            </a:pPr>
            <a:r>
              <a:rPr lang="en-US" baseline="0" dirty="0"/>
              <a:t>Custom logic added here</a:t>
            </a:r>
          </a:p>
          <a:p>
            <a:pPr marL="171450" indent="-171450">
              <a:buFontTx/>
              <a:buChar char="•"/>
            </a:pPr>
            <a:r>
              <a:rPr lang="en-US" baseline="0" dirty="0"/>
              <a:t>Edit in portal (NODE)</a:t>
            </a:r>
          </a:p>
          <a:p>
            <a:pPr marL="171450" indent="-171450">
              <a:buFontTx/>
              <a:buChar char="•"/>
            </a:pPr>
            <a:r>
              <a:rPr lang="en-US" baseline="0" dirty="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All scripts so far tied to a table action</a:t>
            </a:r>
          </a:p>
          <a:p>
            <a:pPr marL="171450" indent="-171450">
              <a:buFontTx/>
              <a:buChar char="•"/>
            </a:pPr>
            <a:r>
              <a:rPr lang="en-US" baseline="0" dirty="0"/>
              <a:t>Custom APIs are non-table based endpoints</a:t>
            </a:r>
          </a:p>
          <a:p>
            <a:pPr marL="171450" indent="-171450">
              <a:buFontTx/>
              <a:buChar char="•"/>
            </a:pPr>
            <a:r>
              <a:rPr lang="en-US" baseline="0" dirty="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Making the point that Virtual Machines</a:t>
            </a:r>
            <a:r>
              <a:rPr lang="en-US" baseline="0" noProof="0" dirty="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88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Slide Objectives: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Transition:</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Speaking Points: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Notes: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a:t>
            </a:r>
            <a:r>
              <a:rPr lang="en-US" baseline="0" dirty="0"/>
              <a:t> of it as a three way end to end process</a:t>
            </a:r>
          </a:p>
          <a:p>
            <a:endParaRPr lang="en-US" baseline="0" dirty="0"/>
          </a:p>
          <a:p>
            <a:r>
              <a:rPr lang="en-US" baseline="0" dirty="0"/>
              <a:t>Whether </a:t>
            </a:r>
            <a:r>
              <a:rPr lang="en-US" baseline="0" dirty="0" err="1"/>
              <a:t>youre</a:t>
            </a:r>
            <a:r>
              <a:rPr lang="en-US" baseline="0" dirty="0"/>
              <a:t> making a mobile app, web app, server application</a:t>
            </a:r>
          </a:p>
          <a:p>
            <a:endParaRPr lang="en-US" baseline="0" dirty="0"/>
          </a:p>
          <a:p>
            <a:r>
              <a:rPr lang="en-US" baseline="0" dirty="0"/>
              <a:t>Some instances its as easy as adding via right click in VS</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9392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438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851" indent="-228851">
              <a:buFont typeface="+mj-lt"/>
              <a:buAutoNum type="arabicPeriod"/>
            </a:pPr>
            <a:r>
              <a:rPr lang="en-US" dirty="0"/>
              <a:t>[Continue</a:t>
            </a:r>
            <a:r>
              <a:rPr lang="en-US" baseline="0" dirty="0"/>
              <a:t> with previous slide]</a:t>
            </a:r>
            <a:endParaRPr lang="en-US" dirty="0"/>
          </a:p>
          <a:p>
            <a:pPr marL="228851" indent="-228851">
              <a:buFont typeface="+mj-lt"/>
              <a:buAutoNum type="arabicPeriod"/>
            </a:pPr>
            <a:r>
              <a:rPr lang="en-US" altLang="zh-CN" b="0" baseline="0" dirty="0"/>
              <a:t>T</a:t>
            </a:r>
            <a:r>
              <a:rPr lang="en-US" b="0" baseline="0" dirty="0"/>
              <a:t>o make your service successful, you are partnering with Azure. You bring the code, and Azure brings resources. [Click] </a:t>
            </a:r>
            <a:r>
              <a:rPr lang="en-US" dirty="0"/>
              <a:t>And you keep iterating and making improvements over time. [Click]</a:t>
            </a:r>
          </a:p>
          <a:p>
            <a:pPr marL="228851" indent="-228851">
              <a:buFont typeface="+mj-lt"/>
              <a:buAutoNum type="arabicPeriod"/>
            </a:pPr>
            <a:r>
              <a:rPr lang="en-US" dirty="0"/>
              <a:t>Once this partnership</a:t>
            </a:r>
            <a:r>
              <a:rPr lang="en-US" baseline="0" dirty="0"/>
              <a:t> is going, a lot of good things follow. For instance, you get automated deployment, versioned environments, and eventually continuous deployment. [Click]</a:t>
            </a:r>
          </a:p>
          <a:p>
            <a:pPr marL="228851" indent="-228851">
              <a:buFont typeface="+mj-lt"/>
              <a:buAutoNum type="arabicPeriod"/>
            </a:pPr>
            <a:r>
              <a:rPr lang="en-US" dirty="0"/>
              <a:t>You’ll have shorted cycle time, faster feedback loops, and faster speed to market. [Click]</a:t>
            </a:r>
          </a:p>
          <a:p>
            <a:pPr marL="228851" indent="-228851">
              <a:buFont typeface="+mj-lt"/>
              <a:buAutoNum type="arabicPeriod"/>
            </a:pPr>
            <a:r>
              <a:rPr lang="en-US" dirty="0"/>
              <a:t>This also</a:t>
            </a:r>
            <a:r>
              <a:rPr lang="en-US" baseline="0" dirty="0"/>
              <a:t> frees up your energy to gain additional business insights, to innovate, and to continuously improve your business.</a:t>
            </a:r>
          </a:p>
          <a:p>
            <a:pPr marL="228851" indent="-228851">
              <a:buFont typeface="+mj-lt"/>
              <a:buAutoNum type="arabicPeriod"/>
            </a:pPr>
            <a:r>
              <a:rPr lang="en-US" dirty="0"/>
              <a:t>And as your business is settled</a:t>
            </a:r>
            <a:r>
              <a:rPr lang="en-US" baseline="0" dirty="0"/>
              <a:t> on cloud, you can leverage cloud to improve quality of service (</a:t>
            </a:r>
            <a:r>
              <a:rPr lang="en-US" baseline="0" dirty="0" err="1"/>
              <a:t>QoS</a:t>
            </a:r>
            <a:r>
              <a:rPr lang="en-US" baseline="0" dirty="0"/>
              <a:t>), to reduce total cost of ownership (TCO), and elasticity to allow Azure adapts to your business growth.</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923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958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API and Logic in Preview</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4660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 Id="rId5" Type="http://schemas.openxmlformats.org/officeDocument/2006/relationships/image" Target="../media/image25.png"/><Relationship Id="rId4" Type="http://schemas.microsoft.com/office/2007/relationships/hdphoto" Target="../media/hdphoto1.wdp"/></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1.xml"/><Relationship Id="rId5" Type="http://schemas.openxmlformats.org/officeDocument/2006/relationships/image" Target="../media/image25.png"/><Relationship Id="rId4" Type="http://schemas.microsoft.com/office/2007/relationships/hdphoto" Target="../media/hdphoto1.wdp"/></Relationships>
</file>

<file path=ppt/slideLayouts/_rels/slideLayout2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png"/><Relationship Id="rId3" Type="http://schemas.openxmlformats.org/officeDocument/2006/relationships/image" Target="../media/image31.png"/><Relationship Id="rId21" Type="http://schemas.openxmlformats.org/officeDocument/2006/relationships/image" Target="../media/image49.pn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png"/><Relationship Id="rId50" Type="http://schemas.openxmlformats.org/officeDocument/2006/relationships/image" Target="../media/image78.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33" Type="http://schemas.openxmlformats.org/officeDocument/2006/relationships/image" Target="../media/image61.png"/><Relationship Id="rId38" Type="http://schemas.openxmlformats.org/officeDocument/2006/relationships/image" Target="../media/image66.png"/><Relationship Id="rId46" Type="http://schemas.openxmlformats.org/officeDocument/2006/relationships/image" Target="../media/image74.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29" Type="http://schemas.openxmlformats.org/officeDocument/2006/relationships/image" Target="../media/image57.png"/><Relationship Id="rId41" Type="http://schemas.openxmlformats.org/officeDocument/2006/relationships/image" Target="../media/image69.png"/><Relationship Id="rId1" Type="http://schemas.openxmlformats.org/officeDocument/2006/relationships/slideMaster" Target="../slideMasters/slideMaster1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3.png"/><Relationship Id="rId53" Type="http://schemas.openxmlformats.org/officeDocument/2006/relationships/image" Target="../media/image81.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image" Target="../media/image77.png"/><Relationship Id="rId10" Type="http://schemas.openxmlformats.org/officeDocument/2006/relationships/image" Target="../media/image38.png"/><Relationship Id="rId19" Type="http://schemas.openxmlformats.org/officeDocument/2006/relationships/image" Target="../media/image47.png"/><Relationship Id="rId31" Type="http://schemas.openxmlformats.org/officeDocument/2006/relationships/image" Target="../media/image59.png"/><Relationship Id="rId44" Type="http://schemas.openxmlformats.org/officeDocument/2006/relationships/image" Target="../media/image72.png"/><Relationship Id="rId52" Type="http://schemas.openxmlformats.org/officeDocument/2006/relationships/image" Target="../media/image80.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 Id="rId35" Type="http://schemas.openxmlformats.org/officeDocument/2006/relationships/image" Target="../media/image63.png"/><Relationship Id="rId43" Type="http://schemas.openxmlformats.org/officeDocument/2006/relationships/image" Target="../media/image71.png"/><Relationship Id="rId48" Type="http://schemas.openxmlformats.org/officeDocument/2006/relationships/image" Target="../media/image76.png"/><Relationship Id="rId8" Type="http://schemas.openxmlformats.org/officeDocument/2006/relationships/image" Target="../media/image36.png"/><Relationship Id="rId51" Type="http://schemas.openxmlformats.org/officeDocument/2006/relationships/image" Target="../media/image79.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16-02-2016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16-02-2016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2/16/2016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9257248"/>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97877976"/>
      </p:ext>
    </p:extLst>
  </p:cSld>
  <p:clrMapOvr>
    <a:masterClrMapping/>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18009392"/>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82072032"/>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05165415"/>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10442154"/>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6901533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4396251"/>
      </p:ext>
    </p:extLst>
  </p:cSld>
  <p:clrMapOvr>
    <a:masterClrMapping/>
  </p:clrMapOvr>
  <p:transition>
    <p:fade/>
  </p:transition>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66784508"/>
      </p:ext>
    </p:extLst>
  </p:cSld>
  <p:clrMapOvr>
    <a:masterClrMapping/>
  </p:clrMapOvr>
  <p:transition>
    <p:fade/>
  </p:transition>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40369940"/>
      </p:ext>
    </p:extLst>
  </p:cSld>
  <p:clrMapOvr>
    <a:masterClrMapping/>
  </p:clrMapOvr>
  <p:transition>
    <p:fade/>
  </p:transition>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385913821"/>
      </p:ext>
    </p:extLst>
  </p:cSld>
  <p:clrMapOvr>
    <a:masterClrMapping/>
  </p:clrMapOvr>
  <p:transition>
    <p:fade/>
  </p:transition>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267723408"/>
      </p:ext>
    </p:extLst>
  </p:cSld>
  <p:clrMapOvr>
    <a:masterClrMapping/>
  </p:clrMapOvr>
  <p:transition>
    <p:fade/>
  </p:transition>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381735343"/>
      </p:ext>
    </p:extLst>
  </p:cSld>
  <p:clrMapOvr>
    <a:masterClrMapping/>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692147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712200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982530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7810218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176836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3091119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625714267"/>
      </p:ext>
    </p:extLst>
  </p:cSld>
  <p:clrMapOvr>
    <a:masterClrMapping/>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65045875"/>
      </p:ext>
    </p:extLst>
  </p:cSld>
  <p:clrMapOvr>
    <a:masterClrMapping/>
  </p:clrMapOvr>
  <p:transition>
    <p:fade/>
  </p:transition>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26575172"/>
      </p:ext>
    </p:extLst>
  </p:cSld>
  <p:clrMapOvr>
    <a:masterClrMapping/>
  </p:clrMapOvr>
  <p:transition>
    <p:fade/>
  </p:transition>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245095"/>
      </p:ext>
    </p:extLst>
  </p:cSld>
  <p:clrMapOvr>
    <a:masterClrMapping/>
  </p:clrMapOvr>
  <p:transition>
    <p:fade/>
  </p:transition>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452999013"/>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389951820"/>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242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71615600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5399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307096495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21587342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39916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74898452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4117274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970845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4479459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185722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619651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13551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49477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7897009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7210337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23687481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7140212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584576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3703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03896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94229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43532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6176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392302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6320169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74113448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78813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5107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47417318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9695384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45197224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16673156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19637748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38773295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31813156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3715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9437639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6" name="Presenter"/>
          <p:cNvSpPr txBox="1">
            <a:spLocks/>
          </p:cNvSpPr>
          <p:nvPr/>
        </p:nvSpPr>
        <p:spPr>
          <a:xfrm>
            <a:off x="6342214" y="5233035"/>
            <a:ext cx="5669955"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283"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230316031"/>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49310053"/>
      </p:ext>
    </p:extLst>
  </p:cSld>
  <p:clrMapOvr>
    <a:masterClrMapping/>
  </p:clrMapOvr>
  <p:transition>
    <p:fade/>
  </p:transition>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9" name="Title"/>
          <p:cNvSpPr>
            <a:spLocks noGrp="1"/>
          </p:cNvSpPr>
          <p:nvPr>
            <p:ph type="title" hasCustomPrompt="1"/>
          </p:nvPr>
        </p:nvSpPr>
        <p:spPr>
          <a:xfrm>
            <a:off x="0" y="2194770"/>
            <a:ext cx="12192001"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415856784"/>
      </p:ext>
    </p:extLst>
  </p:cSld>
  <p:clrMapOvr>
    <a:masterClrMapping/>
  </p:clrMapOvr>
  <p:transition>
    <p:fade/>
  </p:transition>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3"/>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698807064"/>
      </p:ext>
    </p:extLst>
  </p:cSld>
  <p:clrMapOvr>
    <a:masterClrMapping/>
  </p:clrMapOvr>
  <p:transition>
    <p:fade/>
  </p:transition>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2589995607"/>
      </p:ext>
    </p:extLst>
  </p:cSld>
  <p:clrMapOvr>
    <a:masterClrMapping/>
  </p:clrMapOvr>
  <p:transition>
    <p:fade/>
  </p:transition>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1319380375"/>
      </p:ext>
    </p:extLst>
  </p:cSld>
  <p:clrMapOvr>
    <a:masterClrMapping/>
  </p:clrMapOvr>
  <p:transition>
    <p:fade/>
  </p:transition>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7803182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985630139"/>
      </p:ext>
    </p:extLst>
  </p:cSld>
  <p:clrMapOvr>
    <a:masterClrMapping/>
  </p:clrMapOvr>
  <p:transition>
    <p:fade/>
  </p:transition>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796663621"/>
      </p:ext>
    </p:extLst>
  </p:cSld>
  <p:clrMapOvr>
    <a:masterClrMapping/>
  </p:clrMapOvr>
  <p:transition>
    <p:fade/>
  </p:transition>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103434718"/>
      </p:ext>
    </p:extLst>
  </p:cSld>
  <p:clrMapOvr>
    <a:masterClrMapping/>
  </p:clrMapOvr>
  <p:transition>
    <p:fade/>
  </p:transition>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2" name="Body"/>
          <p:cNvSpPr>
            <a:spLocks noGrp="1"/>
          </p:cNvSpPr>
          <p:nvPr>
            <p:ph type="body" sz="quarter" idx="11"/>
          </p:nvPr>
        </p:nvSpPr>
        <p:spPr>
          <a:xfrm>
            <a:off x="373985" y="4824406"/>
            <a:ext cx="6750030"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3"/>
            <a:ext cx="9976363"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478251510"/>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3"/>
            <a:ext cx="9976363"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824046183"/>
      </p:ext>
    </p:extLst>
  </p:cSld>
  <p:clrMapOvr>
    <a:masterClrMapping/>
  </p:clrMapOvr>
  <p:transition>
    <p:fade/>
  </p:transition>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987064395"/>
      </p:ext>
    </p:extLst>
  </p:cSld>
  <p:clrMapOvr>
    <a:masterClrMapping/>
  </p:clrMapOvr>
  <p:transition>
    <p:fade/>
  </p:transition>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49099651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91593027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3" y="5576549"/>
            <a:ext cx="8069064"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9954307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0992301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9"/>
            <a:ext cx="8625516"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4679866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47902467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2" y="2317689"/>
            <a:ext cx="11614318"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906"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152270543"/>
      </p:ext>
    </p:extLst>
  </p:cSld>
  <p:clrMapOvr>
    <a:masterClrMapping/>
  </p:clrMapOvr>
  <p:transition>
    <p:fade/>
  </p:transition>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129869479"/>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928125008"/>
      </p:ext>
    </p:extLst>
  </p:cSld>
  <p:clrMapOvr>
    <a:masterClrMapping/>
  </p:clrMapOvr>
  <p:transition>
    <p:fade/>
  </p:transition>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268781"/>
      </p:ext>
    </p:extLst>
  </p:cSld>
  <p:clrMapOvr>
    <a:masterClrMapping/>
  </p:clrMapOvr>
  <p:transition>
    <p:fade/>
  </p:transition>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1037509"/>
      </p:ext>
    </p:extLst>
  </p:cSld>
  <p:clrMapOvr>
    <a:masterClrMapping/>
  </p:clrMapOvr>
  <p:transition>
    <p:fade/>
  </p:transition>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6"/>
            <a:ext cx="10086517"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016693133"/>
      </p:ext>
    </p:extLst>
  </p:cSld>
  <p:clrMapOvr>
    <a:masterClrMapping/>
  </p:clrMapOvr>
  <p:transition>
    <p:fade/>
  </p:transition>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578190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23025667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5400940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65932571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88524730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00713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6" y="6061767"/>
            <a:ext cx="1522403"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01834793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9"/>
            <a:ext cx="12188887" cy="2551127"/>
          </a:xfrm>
          <a:prstGeom prst="rect">
            <a:avLst/>
          </a:prstGeom>
          <a:solidFill>
            <a:srgbClr val="4DA0E2"/>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6"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8"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Yammer hashtag</a:t>
            </a:r>
          </a:p>
        </p:txBody>
      </p:sp>
    </p:spTree>
    <p:extLst>
      <p:ext uri="{BB962C8B-B14F-4D97-AF65-F5344CB8AC3E}">
        <p14:creationId xmlns:p14="http://schemas.microsoft.com/office/powerpoint/2010/main" val="25317712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Yammer hashtag</a:t>
            </a:r>
          </a:p>
        </p:txBody>
      </p:sp>
    </p:spTree>
    <p:extLst>
      <p:ext uri="{BB962C8B-B14F-4D97-AF65-F5344CB8AC3E}">
        <p14:creationId xmlns:p14="http://schemas.microsoft.com/office/powerpoint/2010/main" val="172973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3727080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2"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7617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7"/>
            <a:ext cx="12192434" cy="3227867"/>
          </a:xfrm>
          <a:prstGeom prst="rect">
            <a:avLst/>
          </a:prstGeom>
        </p:spPr>
      </p:pic>
    </p:spTree>
    <p:extLst>
      <p:ext uri="{BB962C8B-B14F-4D97-AF65-F5344CB8AC3E}">
        <p14:creationId xmlns:p14="http://schemas.microsoft.com/office/powerpoint/2010/main" val="281073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390969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7110228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56931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950929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7324031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266637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4456075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1493675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8776915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6926149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2766841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9107287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485605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760954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2117272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1"/>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3121306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699870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94143566"/>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90367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0020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84812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9471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2288444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483416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94309986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7225905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968694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6692884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14832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3974023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1980570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277767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28877990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647693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5147288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55005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59882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84734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76282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85209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79081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41130263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1107492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0664857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735658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83855606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75144788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47871184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1560797030"/>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0969203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62712272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95447566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27169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83863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6" y="6061767"/>
            <a:ext cx="1522403"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178937035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9"/>
            <a:ext cx="12188887" cy="2551127"/>
          </a:xfrm>
          <a:prstGeom prst="rect">
            <a:avLst/>
          </a:prstGeom>
          <a:solidFill>
            <a:srgbClr val="4DA0E2"/>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6"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8"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Yammer hashtag</a:t>
            </a:r>
          </a:p>
        </p:txBody>
      </p:sp>
    </p:spTree>
    <p:extLst>
      <p:ext uri="{BB962C8B-B14F-4D97-AF65-F5344CB8AC3E}">
        <p14:creationId xmlns:p14="http://schemas.microsoft.com/office/powerpoint/2010/main" val="3232388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Yammer hashtag</a:t>
            </a:r>
          </a:p>
        </p:txBody>
      </p:sp>
    </p:spTree>
    <p:extLst>
      <p:ext uri="{BB962C8B-B14F-4D97-AF65-F5344CB8AC3E}">
        <p14:creationId xmlns:p14="http://schemas.microsoft.com/office/powerpoint/2010/main" val="42949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37559907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2"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232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7"/>
            <a:ext cx="12192434" cy="3227867"/>
          </a:xfrm>
          <a:prstGeom prst="rect">
            <a:avLst/>
          </a:prstGeom>
        </p:spPr>
      </p:pic>
    </p:spTree>
    <p:extLst>
      <p:ext uri="{BB962C8B-B14F-4D97-AF65-F5344CB8AC3E}">
        <p14:creationId xmlns:p14="http://schemas.microsoft.com/office/powerpoint/2010/main" val="255910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7538095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777026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04386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5743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716983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646441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1011070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4028641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06037710"/>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96668613"/>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1963122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3510806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6348461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286355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244351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1"/>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426760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635745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4422924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72099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7383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2700824"/>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187587"/>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195106"/>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8138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441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12019976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58130072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160653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262731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118723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3686720704"/>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291103"/>
            <a:ext cx="5826760"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40" y="1635897"/>
            <a:ext cx="5737119"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8303918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818968210"/>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4208350416"/>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40471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8"/>
            <a:ext cx="11653523"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414324"/>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512760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864066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8312579"/>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670506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1458461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729492392"/>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13269311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03200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3209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0892249"/>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82758621"/>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637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6776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3723294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176479"/>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292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315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41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03029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14068"/>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3023942"/>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2553893727"/>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57227687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414861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8654097"/>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5288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2/16/2016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34" Type="http://schemas.openxmlformats.org/officeDocument/2006/relationships/image" Target="../media/image1.png"/><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theme" Target="../theme/theme1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image" Target="../media/image10.png"/><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theme" Target="../theme/theme11.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26" Type="http://schemas.openxmlformats.org/officeDocument/2006/relationships/slideLayout" Target="../slideLayouts/slideLayout335.xml"/><Relationship Id="rId3" Type="http://schemas.openxmlformats.org/officeDocument/2006/relationships/slideLayout" Target="../slideLayouts/slideLayout312.xml"/><Relationship Id="rId21" Type="http://schemas.openxmlformats.org/officeDocument/2006/relationships/slideLayout" Target="../slideLayouts/slideLayout330.xml"/><Relationship Id="rId34" Type="http://schemas.openxmlformats.org/officeDocument/2006/relationships/slideLayout" Target="../slideLayouts/slideLayout343.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25" Type="http://schemas.openxmlformats.org/officeDocument/2006/relationships/slideLayout" Target="../slideLayouts/slideLayout334.xml"/><Relationship Id="rId33" Type="http://schemas.openxmlformats.org/officeDocument/2006/relationships/slideLayout" Target="../slideLayouts/slideLayout342.xml"/><Relationship Id="rId38" Type="http://schemas.openxmlformats.org/officeDocument/2006/relationships/image" Target="../media/image10.png"/><Relationship Id="rId2" Type="http://schemas.openxmlformats.org/officeDocument/2006/relationships/slideLayout" Target="../slideLayouts/slideLayout311.xml"/><Relationship Id="rId16" Type="http://schemas.openxmlformats.org/officeDocument/2006/relationships/slideLayout" Target="../slideLayouts/slideLayout325.xml"/><Relationship Id="rId20" Type="http://schemas.openxmlformats.org/officeDocument/2006/relationships/slideLayout" Target="../slideLayouts/slideLayout329.xml"/><Relationship Id="rId29" Type="http://schemas.openxmlformats.org/officeDocument/2006/relationships/slideLayout" Target="../slideLayouts/slideLayout338.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24" Type="http://schemas.openxmlformats.org/officeDocument/2006/relationships/slideLayout" Target="../slideLayouts/slideLayout333.xml"/><Relationship Id="rId32" Type="http://schemas.openxmlformats.org/officeDocument/2006/relationships/slideLayout" Target="../slideLayouts/slideLayout341.xml"/><Relationship Id="rId37" Type="http://schemas.openxmlformats.org/officeDocument/2006/relationships/theme" Target="../theme/theme12.xml"/><Relationship Id="rId5" Type="http://schemas.openxmlformats.org/officeDocument/2006/relationships/slideLayout" Target="../slideLayouts/slideLayout314.xml"/><Relationship Id="rId15" Type="http://schemas.openxmlformats.org/officeDocument/2006/relationships/slideLayout" Target="../slideLayouts/slideLayout324.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36" Type="http://schemas.openxmlformats.org/officeDocument/2006/relationships/slideLayout" Target="../slideLayouts/slideLayout345.xml"/><Relationship Id="rId10" Type="http://schemas.openxmlformats.org/officeDocument/2006/relationships/slideLayout" Target="../slideLayouts/slideLayout319.xml"/><Relationship Id="rId19" Type="http://schemas.openxmlformats.org/officeDocument/2006/relationships/slideLayout" Target="../slideLayouts/slideLayout328.xml"/><Relationship Id="rId31" Type="http://schemas.openxmlformats.org/officeDocument/2006/relationships/slideLayout" Target="../slideLayouts/slideLayout340.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30" Type="http://schemas.openxmlformats.org/officeDocument/2006/relationships/slideLayout" Target="../slideLayouts/slideLayout339.xml"/><Relationship Id="rId35" Type="http://schemas.openxmlformats.org/officeDocument/2006/relationships/slideLayout" Target="../slideLayouts/slideLayout3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image" Target="../media/image2.png"/><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image" Target="../media/image1.png"/><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theme" Target="../theme/theme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image" Target="../media/image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7.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image" Target="../media/image2.png"/><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image" Target="../media/image1.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theme" Target="../theme/theme8.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theme" Target="../theme/theme9.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4731708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4"/>
            <a:ext cx="6858623" cy="876557"/>
          </a:xfrm>
          <a:prstGeom prst="rect">
            <a:avLst/>
          </a:prstGeom>
        </p:spPr>
      </p:pic>
    </p:spTree>
    <p:extLst>
      <p:ext uri="{BB962C8B-B14F-4D97-AF65-F5344CB8AC3E}">
        <p14:creationId xmlns:p14="http://schemas.microsoft.com/office/powerpoint/2010/main" val="1018524218"/>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846050413"/>
      </p:ext>
    </p:extLst>
  </p:cSld>
  <p:clrMap bg1="dk1" tx1="lt1" bg2="dk2" tx2="lt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 id="2147484077" r:id="rId15"/>
    <p:sldLayoutId id="2147484078" r:id="rId16"/>
    <p:sldLayoutId id="2147484079" r:id="rId17"/>
    <p:sldLayoutId id="2147484080" r:id="rId18"/>
    <p:sldLayoutId id="2147484081" r:id="rId19"/>
    <p:sldLayoutId id="2147484082" r:id="rId20"/>
    <p:sldLayoutId id="2147484083" r:id="rId21"/>
    <p:sldLayoutId id="2147484084" r:id="rId22"/>
    <p:sldLayoutId id="2147484085" r:id="rId23"/>
    <p:sldLayoutId id="2147484086" r:id="rId24"/>
    <p:sldLayoutId id="2147484087" r:id="rId25"/>
    <p:sldLayoutId id="2147484088" r:id="rId26"/>
    <p:sldLayoutId id="2147484089" r:id="rId27"/>
    <p:sldLayoutId id="2147484090" r:id="rId28"/>
    <p:sldLayoutId id="2147484091" r:id="rId29"/>
    <p:sldLayoutId id="2147484092" r:id="rId30"/>
    <p:sldLayoutId id="2147484093" r:id="rId31"/>
    <p:sldLayoutId id="2147484094" r:id="rId32"/>
    <p:sldLayoutId id="2147484095" r:id="rId33"/>
    <p:sldLayoutId id="2147484096" r:id="rId34"/>
    <p:sldLayoutId id="2147484097" r:id="rId35"/>
    <p:sldLayoutId id="2147484098" r:id="rId3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5761766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6233969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4"/>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4142349270"/>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4"/>
            <a:ext cx="6858623" cy="876557"/>
          </a:xfrm>
          <a:prstGeom prst="rect">
            <a:avLst/>
          </a:prstGeom>
        </p:spPr>
      </p:pic>
    </p:spTree>
    <p:extLst>
      <p:ext uri="{BB962C8B-B14F-4D97-AF65-F5344CB8AC3E}">
        <p14:creationId xmlns:p14="http://schemas.microsoft.com/office/powerpoint/2010/main" val="4039200818"/>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95.emf"/><Relationship Id="rId7"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112.png"/><Relationship Id="rId5" Type="http://schemas.openxmlformats.org/officeDocument/2006/relationships/image" Target="../media/image97.emf"/><Relationship Id="rId10" Type="http://schemas.openxmlformats.org/officeDocument/2006/relationships/image" Target="../media/image111.emf"/><Relationship Id="rId4" Type="http://schemas.openxmlformats.org/officeDocument/2006/relationships/image" Target="../media/image96.emf"/><Relationship Id="rId9" Type="http://schemas.openxmlformats.org/officeDocument/2006/relationships/image" Target="../media/image1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13.png"/><Relationship Id="rId7" Type="http://schemas.openxmlformats.org/officeDocument/2006/relationships/image" Target="../media/image115.png"/><Relationship Id="rId2" Type="http://schemas.openxmlformats.org/officeDocument/2006/relationships/notesSlide" Target="../notesSlides/notesSlide8.xml"/><Relationship Id="rId1" Type="http://schemas.openxmlformats.org/officeDocument/2006/relationships/slideLayout" Target="../slideLayouts/slideLayout164.xml"/><Relationship Id="rId6" Type="http://schemas.microsoft.com/office/2007/relationships/hdphoto" Target="../media/hdphoto3.wdp"/><Relationship Id="rId5" Type="http://schemas.openxmlformats.org/officeDocument/2006/relationships/image" Target="../media/image114.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image" Target="../media/image116.emf"/><Relationship Id="rId1" Type="http://schemas.openxmlformats.org/officeDocument/2006/relationships/slideLayout" Target="../slideLayouts/slideLayout6.xml"/><Relationship Id="rId6" Type="http://schemas.openxmlformats.org/officeDocument/2006/relationships/image" Target="../media/image120.emf"/><Relationship Id="rId11" Type="http://schemas.openxmlformats.org/officeDocument/2006/relationships/image" Target="../media/image125.emf"/><Relationship Id="rId5" Type="http://schemas.openxmlformats.org/officeDocument/2006/relationships/image" Target="../media/image119.emf"/><Relationship Id="rId10" Type="http://schemas.openxmlformats.org/officeDocument/2006/relationships/image" Target="../media/image124.emf"/><Relationship Id="rId4" Type="http://schemas.openxmlformats.org/officeDocument/2006/relationships/image" Target="../media/image118.emf"/><Relationship Id="rId9" Type="http://schemas.openxmlformats.org/officeDocument/2006/relationships/image" Target="../media/image123.emf"/></Relationships>
</file>

<file path=ppt/slides/_rels/slide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0.xml"/></Relationships>
</file>

<file path=ppt/slides/_rels/slide2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0.jpe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21.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image" Target="../media/image146.emf"/><Relationship Id="rId18" Type="http://schemas.openxmlformats.org/officeDocument/2006/relationships/image" Target="../media/image151.emf"/><Relationship Id="rId3" Type="http://schemas.openxmlformats.org/officeDocument/2006/relationships/image" Target="../media/image136.emf"/><Relationship Id="rId21" Type="http://schemas.openxmlformats.org/officeDocument/2006/relationships/image" Target="../media/image154.emf"/><Relationship Id="rId7" Type="http://schemas.openxmlformats.org/officeDocument/2006/relationships/image" Target="../media/image140.emf"/><Relationship Id="rId12" Type="http://schemas.openxmlformats.org/officeDocument/2006/relationships/image" Target="../media/image145.png"/><Relationship Id="rId17" Type="http://schemas.openxmlformats.org/officeDocument/2006/relationships/image" Target="../media/image150.emf"/><Relationship Id="rId2" Type="http://schemas.openxmlformats.org/officeDocument/2006/relationships/image" Target="../media/image135.emf"/><Relationship Id="rId16" Type="http://schemas.openxmlformats.org/officeDocument/2006/relationships/image" Target="../media/image149.emf"/><Relationship Id="rId20" Type="http://schemas.openxmlformats.org/officeDocument/2006/relationships/image" Target="../media/image153.emf"/><Relationship Id="rId1" Type="http://schemas.openxmlformats.org/officeDocument/2006/relationships/slideLayout" Target="../slideLayouts/slideLayout5.xml"/><Relationship Id="rId6" Type="http://schemas.openxmlformats.org/officeDocument/2006/relationships/image" Target="../media/image139.emf"/><Relationship Id="rId11" Type="http://schemas.openxmlformats.org/officeDocument/2006/relationships/image" Target="../media/image144.emf"/><Relationship Id="rId5" Type="http://schemas.openxmlformats.org/officeDocument/2006/relationships/image" Target="../media/image138.emf"/><Relationship Id="rId15" Type="http://schemas.openxmlformats.org/officeDocument/2006/relationships/image" Target="../media/image148.emf"/><Relationship Id="rId23" Type="http://schemas.openxmlformats.org/officeDocument/2006/relationships/image" Target="../media/image156.emf"/><Relationship Id="rId10" Type="http://schemas.openxmlformats.org/officeDocument/2006/relationships/image" Target="../media/image143.emf"/><Relationship Id="rId19" Type="http://schemas.openxmlformats.org/officeDocument/2006/relationships/image" Target="../media/image152.emf"/><Relationship Id="rId4" Type="http://schemas.openxmlformats.org/officeDocument/2006/relationships/image" Target="../media/image137.emf"/><Relationship Id="rId9" Type="http://schemas.openxmlformats.org/officeDocument/2006/relationships/image" Target="../media/image142.emf"/><Relationship Id="rId14" Type="http://schemas.openxmlformats.org/officeDocument/2006/relationships/image" Target="../media/image147.emf"/><Relationship Id="rId22" Type="http://schemas.openxmlformats.org/officeDocument/2006/relationships/image" Target="../media/image155.emf"/></Relationships>
</file>

<file path=ppt/slides/_rels/slide22.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image" Target="../media/image145.png"/><Relationship Id="rId18" Type="http://schemas.openxmlformats.org/officeDocument/2006/relationships/image" Target="../media/image152.emf"/><Relationship Id="rId26" Type="http://schemas.openxmlformats.org/officeDocument/2006/relationships/image" Target="../media/image156.emf"/><Relationship Id="rId3" Type="http://schemas.openxmlformats.org/officeDocument/2006/relationships/image" Target="../media/image157.emf"/><Relationship Id="rId21" Type="http://schemas.openxmlformats.org/officeDocument/2006/relationships/image" Target="../media/image154.emf"/><Relationship Id="rId7" Type="http://schemas.openxmlformats.org/officeDocument/2006/relationships/image" Target="../media/image150.emf"/><Relationship Id="rId12" Type="http://schemas.openxmlformats.org/officeDocument/2006/relationships/image" Target="../media/image144.emf"/><Relationship Id="rId17" Type="http://schemas.openxmlformats.org/officeDocument/2006/relationships/image" Target="../media/image151.emf"/><Relationship Id="rId25" Type="http://schemas.openxmlformats.org/officeDocument/2006/relationships/image" Target="../media/image161.emf"/><Relationship Id="rId2" Type="http://schemas.openxmlformats.org/officeDocument/2006/relationships/image" Target="../media/image136.emf"/><Relationship Id="rId16" Type="http://schemas.openxmlformats.org/officeDocument/2006/relationships/image" Target="../media/image149.emf"/><Relationship Id="rId20" Type="http://schemas.openxmlformats.org/officeDocument/2006/relationships/image" Target="../media/image153.emf"/><Relationship Id="rId1" Type="http://schemas.openxmlformats.org/officeDocument/2006/relationships/slideLayout" Target="../slideLayouts/slideLayout5.xml"/><Relationship Id="rId6" Type="http://schemas.openxmlformats.org/officeDocument/2006/relationships/image" Target="../media/image140.emf"/><Relationship Id="rId11" Type="http://schemas.openxmlformats.org/officeDocument/2006/relationships/image" Target="../media/image143.emf"/><Relationship Id="rId24" Type="http://schemas.openxmlformats.org/officeDocument/2006/relationships/image" Target="../media/image160.emf"/><Relationship Id="rId5" Type="http://schemas.openxmlformats.org/officeDocument/2006/relationships/image" Target="../media/image142.emf"/><Relationship Id="rId15" Type="http://schemas.openxmlformats.org/officeDocument/2006/relationships/image" Target="../media/image148.emf"/><Relationship Id="rId23" Type="http://schemas.openxmlformats.org/officeDocument/2006/relationships/image" Target="../media/image159.emf"/><Relationship Id="rId10" Type="http://schemas.openxmlformats.org/officeDocument/2006/relationships/image" Target="../media/image141.emf"/><Relationship Id="rId19" Type="http://schemas.openxmlformats.org/officeDocument/2006/relationships/image" Target="../media/image158.emf"/><Relationship Id="rId4" Type="http://schemas.openxmlformats.org/officeDocument/2006/relationships/image" Target="../media/image135.emf"/><Relationship Id="rId9" Type="http://schemas.openxmlformats.org/officeDocument/2006/relationships/image" Target="../media/image138.emf"/><Relationship Id="rId14" Type="http://schemas.openxmlformats.org/officeDocument/2006/relationships/image" Target="../media/image147.emf"/><Relationship Id="rId22" Type="http://schemas.openxmlformats.org/officeDocument/2006/relationships/image" Target="../media/image15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xml"/><Relationship Id="rId1" Type="http://schemas.openxmlformats.org/officeDocument/2006/relationships/slideLayout" Target="../slideLayouts/slideLayout146.xml"/><Relationship Id="rId5" Type="http://schemas.openxmlformats.org/officeDocument/2006/relationships/image" Target="../media/image88.emf"/><Relationship Id="rId4" Type="http://schemas.openxmlformats.org/officeDocument/2006/relationships/image" Target="../media/image87.emf"/></Relationships>
</file>

<file path=ppt/slides/_rels/slide30.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66.emf"/><Relationship Id="rId3" Type="http://schemas.openxmlformats.org/officeDocument/2006/relationships/image" Target="../media/image98.emf"/><Relationship Id="rId7" Type="http://schemas.openxmlformats.org/officeDocument/2006/relationships/image" Target="../media/image102.emf"/><Relationship Id="rId12" Type="http://schemas.openxmlformats.org/officeDocument/2006/relationships/image" Target="../media/image165.emf"/><Relationship Id="rId2" Type="http://schemas.openxmlformats.org/officeDocument/2006/relationships/image" Target="../media/image162.emf"/><Relationship Id="rId1" Type="http://schemas.openxmlformats.org/officeDocument/2006/relationships/slideLayout" Target="../slideLayouts/slideLayout26.xml"/><Relationship Id="rId6" Type="http://schemas.openxmlformats.org/officeDocument/2006/relationships/image" Target="../media/image103.emf"/><Relationship Id="rId11" Type="http://schemas.openxmlformats.org/officeDocument/2006/relationships/image" Target="../media/image164.emf"/><Relationship Id="rId5" Type="http://schemas.openxmlformats.org/officeDocument/2006/relationships/image" Target="../media/image100.emf"/><Relationship Id="rId15" Type="http://schemas.openxmlformats.org/officeDocument/2006/relationships/image" Target="../media/image167.emf"/><Relationship Id="rId10" Type="http://schemas.openxmlformats.org/officeDocument/2006/relationships/image" Target="../media/image163.emf"/><Relationship Id="rId4" Type="http://schemas.openxmlformats.org/officeDocument/2006/relationships/image" Target="../media/image99.emf"/><Relationship Id="rId9" Type="http://schemas.openxmlformats.org/officeDocument/2006/relationships/image" Target="../media/image105.emf"/><Relationship Id="rId14" Type="http://schemas.openxmlformats.org/officeDocument/2006/relationships/image" Target="../media/image106.emf"/></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69.png"/><Relationship Id="rId7" Type="http://schemas.openxmlformats.org/officeDocument/2006/relationships/image" Target="../media/image127.png"/><Relationship Id="rId2" Type="http://schemas.openxmlformats.org/officeDocument/2006/relationships/image" Target="../media/image168.png"/><Relationship Id="rId1" Type="http://schemas.openxmlformats.org/officeDocument/2006/relationships/slideLayout" Target="../slideLayouts/slideLayout16.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05.emf"/><Relationship Id="rId18" Type="http://schemas.openxmlformats.org/officeDocument/2006/relationships/image" Target="../media/image180.emf"/><Relationship Id="rId3" Type="http://schemas.openxmlformats.org/officeDocument/2006/relationships/image" Target="../media/image173.emf"/><Relationship Id="rId21" Type="http://schemas.openxmlformats.org/officeDocument/2006/relationships/image" Target="../media/image183.emf"/><Relationship Id="rId7" Type="http://schemas.openxmlformats.org/officeDocument/2006/relationships/image" Target="../media/image174.emf"/><Relationship Id="rId12" Type="http://schemas.openxmlformats.org/officeDocument/2006/relationships/image" Target="../media/image104.emf"/><Relationship Id="rId17" Type="http://schemas.openxmlformats.org/officeDocument/2006/relationships/image" Target="../media/image179.emf"/><Relationship Id="rId2" Type="http://schemas.openxmlformats.org/officeDocument/2006/relationships/image" Target="../media/image98.emf"/><Relationship Id="rId16" Type="http://schemas.openxmlformats.org/officeDocument/2006/relationships/image" Target="../media/image178.emf"/><Relationship Id="rId20" Type="http://schemas.openxmlformats.org/officeDocument/2006/relationships/image" Target="../media/image182.emf"/><Relationship Id="rId1" Type="http://schemas.openxmlformats.org/officeDocument/2006/relationships/slideLayout" Target="../slideLayouts/slideLayout82.xml"/><Relationship Id="rId6" Type="http://schemas.openxmlformats.org/officeDocument/2006/relationships/image" Target="../media/image103.emf"/><Relationship Id="rId11" Type="http://schemas.openxmlformats.org/officeDocument/2006/relationships/image" Target="../media/image177.emf"/><Relationship Id="rId5" Type="http://schemas.openxmlformats.org/officeDocument/2006/relationships/image" Target="../media/image100.emf"/><Relationship Id="rId15" Type="http://schemas.openxmlformats.org/officeDocument/2006/relationships/image" Target="../media/image167.emf"/><Relationship Id="rId10" Type="http://schemas.openxmlformats.org/officeDocument/2006/relationships/image" Target="../media/image102.emf"/><Relationship Id="rId19" Type="http://schemas.openxmlformats.org/officeDocument/2006/relationships/image" Target="../media/image181.emf"/><Relationship Id="rId4" Type="http://schemas.openxmlformats.org/officeDocument/2006/relationships/image" Target="../media/image99.emf"/><Relationship Id="rId9" Type="http://schemas.openxmlformats.org/officeDocument/2006/relationships/image" Target="../media/image176.emf"/><Relationship Id="rId14" Type="http://schemas.openxmlformats.org/officeDocument/2006/relationships/image" Target="../media/image106.emf"/><Relationship Id="rId22" Type="http://schemas.openxmlformats.org/officeDocument/2006/relationships/image" Target="../media/image184.emf"/></Relationships>
</file>

<file path=ppt/slides/_rels/slide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openxmlformats.org/officeDocument/2006/relationships/image" Target="../media/image192.png"/></Relationships>
</file>

<file path=ppt/slides/_rels/slide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xml"/><Relationship Id="rId1" Type="http://schemas.openxmlformats.org/officeDocument/2006/relationships/slideLayout" Target="../slideLayouts/slideLayout151.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94.emf"/><Relationship Id="rId13"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193.emf"/><Relationship Id="rId12" Type="http://schemas.openxmlformats.org/officeDocument/2006/relationships/image" Target="../media/image103.emf"/><Relationship Id="rId2" Type="http://schemas.openxmlformats.org/officeDocument/2006/relationships/image" Target="../media/image98.emf"/><Relationship Id="rId16" Type="http://schemas.openxmlformats.org/officeDocument/2006/relationships/image" Target="../media/image107.emf"/><Relationship Id="rId1" Type="http://schemas.openxmlformats.org/officeDocument/2006/relationships/slideLayout" Target="../slideLayouts/slideLayout26.xml"/><Relationship Id="rId6" Type="http://schemas.openxmlformats.org/officeDocument/2006/relationships/image" Target="../media/image101.emf"/><Relationship Id="rId11" Type="http://schemas.openxmlformats.org/officeDocument/2006/relationships/image" Target="../media/image102.emf"/><Relationship Id="rId5" Type="http://schemas.openxmlformats.org/officeDocument/2006/relationships/image" Target="../media/image100.emf"/><Relationship Id="rId15" Type="http://schemas.openxmlformats.org/officeDocument/2006/relationships/image" Target="../media/image106.emf"/><Relationship Id="rId10" Type="http://schemas.openxmlformats.org/officeDocument/2006/relationships/image" Target="../media/image196.emf"/><Relationship Id="rId4" Type="http://schemas.openxmlformats.org/officeDocument/2006/relationships/image" Target="../media/image177.emf"/><Relationship Id="rId9" Type="http://schemas.openxmlformats.org/officeDocument/2006/relationships/image" Target="../media/image195.emf"/><Relationship Id="rId14" Type="http://schemas.openxmlformats.org/officeDocument/2006/relationships/image" Target="../media/image105.emf"/></Relationships>
</file>

<file path=ppt/slides/_rels/slide45.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199.png"/><Relationship Id="rId4" Type="http://schemas.openxmlformats.org/officeDocument/2006/relationships/image" Target="../media/image198.emf"/></Relationships>
</file>

<file path=ppt/slides/_rels/slide46.xml.rels><?xml version="1.0" encoding="UTF-8" standalone="yes"?>
<Relationships xmlns="http://schemas.openxmlformats.org/package/2006/relationships"><Relationship Id="rId8" Type="http://schemas.openxmlformats.org/officeDocument/2006/relationships/image" Target="../media/image204.emf"/><Relationship Id="rId3" Type="http://schemas.openxmlformats.org/officeDocument/2006/relationships/image" Target="../media/image200.emf"/><Relationship Id="rId7" Type="http://schemas.openxmlformats.org/officeDocument/2006/relationships/image" Target="../media/image203.emf"/><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02.emf"/><Relationship Id="rId5" Type="http://schemas.openxmlformats.org/officeDocument/2006/relationships/image" Target="../media/image198.emf"/><Relationship Id="rId4" Type="http://schemas.openxmlformats.org/officeDocument/2006/relationships/image" Target="../media/image201.emf"/><Relationship Id="rId9" Type="http://schemas.openxmlformats.org/officeDocument/2006/relationships/image" Target="../media/image20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152.emf"/><Relationship Id="rId13" Type="http://schemas.openxmlformats.org/officeDocument/2006/relationships/image" Target="../media/image145.png"/><Relationship Id="rId3" Type="http://schemas.openxmlformats.org/officeDocument/2006/relationships/image" Target="../media/image137.emf"/><Relationship Id="rId7" Type="http://schemas.openxmlformats.org/officeDocument/2006/relationships/image" Target="../media/image151.emf"/><Relationship Id="rId12" Type="http://schemas.openxmlformats.org/officeDocument/2006/relationships/image" Target="../media/image144.emf"/><Relationship Id="rId2" Type="http://schemas.openxmlformats.org/officeDocument/2006/relationships/image" Target="../media/image136.emf"/><Relationship Id="rId16" Type="http://schemas.openxmlformats.org/officeDocument/2006/relationships/image" Target="../media/image156.emf"/><Relationship Id="rId1" Type="http://schemas.openxmlformats.org/officeDocument/2006/relationships/slideLayout" Target="../slideLayouts/slideLayout5.xml"/><Relationship Id="rId6" Type="http://schemas.openxmlformats.org/officeDocument/2006/relationships/image" Target="../media/image140.emf"/><Relationship Id="rId11" Type="http://schemas.openxmlformats.org/officeDocument/2006/relationships/image" Target="../media/image143.emf"/><Relationship Id="rId5" Type="http://schemas.openxmlformats.org/officeDocument/2006/relationships/image" Target="../media/image139.emf"/><Relationship Id="rId15" Type="http://schemas.openxmlformats.org/officeDocument/2006/relationships/image" Target="../media/image148.emf"/><Relationship Id="rId10" Type="http://schemas.openxmlformats.org/officeDocument/2006/relationships/image" Target="../media/image142.emf"/><Relationship Id="rId4" Type="http://schemas.openxmlformats.org/officeDocument/2006/relationships/image" Target="../media/image138.emf"/><Relationship Id="rId9" Type="http://schemas.openxmlformats.org/officeDocument/2006/relationships/image" Target="../media/image141.emf"/><Relationship Id="rId14" Type="http://schemas.openxmlformats.org/officeDocument/2006/relationships/image" Target="../media/image147.emf"/></Relationships>
</file>

<file path=ppt/slides/_rels/slide49.xml.rels><?xml version="1.0" encoding="UTF-8" standalone="yes"?>
<Relationships xmlns="http://schemas.openxmlformats.org/package/2006/relationships"><Relationship Id="rId8" Type="http://schemas.openxmlformats.org/officeDocument/2006/relationships/image" Target="../media/image142.emf"/><Relationship Id="rId13" Type="http://schemas.openxmlformats.org/officeDocument/2006/relationships/image" Target="../media/image148.emf"/><Relationship Id="rId3" Type="http://schemas.openxmlformats.org/officeDocument/2006/relationships/image" Target="../media/image137.emf"/><Relationship Id="rId7" Type="http://schemas.openxmlformats.org/officeDocument/2006/relationships/image" Target="../media/image141.emf"/><Relationship Id="rId12" Type="http://schemas.openxmlformats.org/officeDocument/2006/relationships/image" Target="../media/image147.emf"/><Relationship Id="rId2" Type="http://schemas.openxmlformats.org/officeDocument/2006/relationships/image" Target="../media/image136.emf"/><Relationship Id="rId16" Type="http://schemas.openxmlformats.org/officeDocument/2006/relationships/image" Target="../media/image156.emf"/><Relationship Id="rId1" Type="http://schemas.openxmlformats.org/officeDocument/2006/relationships/slideLayout" Target="../slideLayouts/slideLayout5.xml"/><Relationship Id="rId6" Type="http://schemas.openxmlformats.org/officeDocument/2006/relationships/image" Target="../media/image140.emf"/><Relationship Id="rId11" Type="http://schemas.openxmlformats.org/officeDocument/2006/relationships/image" Target="../media/image145.png"/><Relationship Id="rId5" Type="http://schemas.openxmlformats.org/officeDocument/2006/relationships/image" Target="../media/image139.emf"/><Relationship Id="rId15" Type="http://schemas.openxmlformats.org/officeDocument/2006/relationships/image" Target="../media/image152.emf"/><Relationship Id="rId10" Type="http://schemas.openxmlformats.org/officeDocument/2006/relationships/image" Target="../media/image144.emf"/><Relationship Id="rId4" Type="http://schemas.openxmlformats.org/officeDocument/2006/relationships/image" Target="../media/image138.emf"/><Relationship Id="rId9" Type="http://schemas.openxmlformats.org/officeDocument/2006/relationships/image" Target="../media/image143.emf"/><Relationship Id="rId14" Type="http://schemas.openxmlformats.org/officeDocument/2006/relationships/image" Target="../media/image15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39.emf"/><Relationship Id="rId13" Type="http://schemas.openxmlformats.org/officeDocument/2006/relationships/image" Target="../media/image143.emf"/><Relationship Id="rId3" Type="http://schemas.openxmlformats.org/officeDocument/2006/relationships/image" Target="../media/image151.emf"/><Relationship Id="rId7" Type="http://schemas.openxmlformats.org/officeDocument/2006/relationships/image" Target="../media/image138.emf"/><Relationship Id="rId12" Type="http://schemas.openxmlformats.org/officeDocument/2006/relationships/image" Target="../media/image142.emf"/><Relationship Id="rId2" Type="http://schemas.openxmlformats.org/officeDocument/2006/relationships/image" Target="../media/image140.emf"/><Relationship Id="rId16" Type="http://schemas.openxmlformats.org/officeDocument/2006/relationships/image" Target="../media/image156.emf"/><Relationship Id="rId1" Type="http://schemas.openxmlformats.org/officeDocument/2006/relationships/slideLayout" Target="../slideLayouts/slideLayout5.xml"/><Relationship Id="rId6" Type="http://schemas.openxmlformats.org/officeDocument/2006/relationships/image" Target="../media/image137.emf"/><Relationship Id="rId11" Type="http://schemas.openxmlformats.org/officeDocument/2006/relationships/image" Target="../media/image145.png"/><Relationship Id="rId5" Type="http://schemas.openxmlformats.org/officeDocument/2006/relationships/image" Target="../media/image136.emf"/><Relationship Id="rId15" Type="http://schemas.openxmlformats.org/officeDocument/2006/relationships/image" Target="../media/image148.emf"/><Relationship Id="rId10" Type="http://schemas.openxmlformats.org/officeDocument/2006/relationships/image" Target="../media/image144.emf"/><Relationship Id="rId4" Type="http://schemas.openxmlformats.org/officeDocument/2006/relationships/image" Target="../media/image152.emf"/><Relationship Id="rId9" Type="http://schemas.openxmlformats.org/officeDocument/2006/relationships/image" Target="../media/image141.emf"/><Relationship Id="rId14" Type="http://schemas.openxmlformats.org/officeDocument/2006/relationships/image" Target="../media/image147.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23.xml"/><Relationship Id="rId1" Type="http://schemas.openxmlformats.org/officeDocument/2006/relationships/slideLayout" Target="../slideLayouts/slideLayout233.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4.xml"/><Relationship Id="rId1" Type="http://schemas.openxmlformats.org/officeDocument/2006/relationships/slideLayout" Target="../slideLayouts/slideLayout309.xml"/><Relationship Id="rId4" Type="http://schemas.openxmlformats.org/officeDocument/2006/relationships/image" Target="../media/image214.png"/></Relationships>
</file>

<file path=ppt/slides/_rels/slide58.xml.rels><?xml version="1.0" encoding="UTF-8" standalone="yes"?>
<Relationships xmlns="http://schemas.openxmlformats.org/package/2006/relationships"><Relationship Id="rId8" Type="http://schemas.openxmlformats.org/officeDocument/2006/relationships/image" Target="../media/image221.jpeg"/><Relationship Id="rId3" Type="http://schemas.openxmlformats.org/officeDocument/2006/relationships/image" Target="../media/image216.jp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307.xml"/><Relationship Id="rId6" Type="http://schemas.openxmlformats.org/officeDocument/2006/relationships/image" Target="../media/image219.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jpg"/></Relationships>
</file>

<file path=ppt/slides/_rels/slide59.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2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emf"/><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96.emf"/><Relationship Id="rId5" Type="http://schemas.openxmlformats.org/officeDocument/2006/relationships/image" Target="../media/image97.emf"/><Relationship Id="rId4" Type="http://schemas.openxmlformats.org/officeDocument/2006/relationships/image" Target="../media/image95.emf"/></Relationships>
</file>

<file path=ppt/slides/_rels/slide9.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image" Target="../media/image98.emf"/><Relationship Id="rId1" Type="http://schemas.openxmlformats.org/officeDocument/2006/relationships/slideLayout" Target="../slideLayouts/slideLayout26.xml"/><Relationship Id="rId6" Type="http://schemas.openxmlformats.org/officeDocument/2006/relationships/image" Target="../media/image102.emf"/><Relationship Id="rId11" Type="http://schemas.openxmlformats.org/officeDocument/2006/relationships/image" Target="../media/image107.emf"/><Relationship Id="rId5" Type="http://schemas.openxmlformats.org/officeDocument/2006/relationships/image" Target="../media/image101.emf"/><Relationship Id="rId10" Type="http://schemas.openxmlformats.org/officeDocument/2006/relationships/image" Target="../media/image106.emf"/><Relationship Id="rId4" Type="http://schemas.openxmlformats.org/officeDocument/2006/relationships/image" Target="../media/image100.emf"/><Relationship Id="rId9" Type="http://schemas.openxmlformats.org/officeDocument/2006/relationships/image" Target="../media/image10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Azure Platform-as-a-Service</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8" y="79375"/>
            <a:ext cx="10985500" cy="825500"/>
          </a:xfrm>
          <a:prstGeom prst="rect">
            <a:avLst/>
          </a:prstGeom>
        </p:spPr>
        <p:txBody>
          <a:bodyPr>
            <a:normAutofit/>
          </a:bodyPr>
          <a:lstStyle/>
          <a:p>
            <a:r>
              <a:rPr lang="en-US" dirty="0">
                <a:solidFill>
                  <a:schemeClr val="bg1"/>
                </a:solidFill>
              </a:rPr>
              <a:t>Azure App Service Web Apps</a:t>
            </a:r>
          </a:p>
        </p:txBody>
      </p:sp>
      <p:grpSp>
        <p:nvGrpSpPr>
          <p:cNvPr id="4" name="Group 3"/>
          <p:cNvGrpSpPr/>
          <p:nvPr/>
        </p:nvGrpSpPr>
        <p:grpSpPr>
          <a:xfrm>
            <a:off x="4425848"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8" name="Rectangle 17"/>
            <p:cNvSpPr/>
            <p:nvPr/>
          </p:nvSpPr>
          <p:spPr>
            <a:xfrm>
              <a:off x="4734845" y="3094555"/>
              <a:ext cx="2743200" cy="447695"/>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4684" y="965902"/>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9" name="Rectangle 18"/>
            <p:cNvSpPr/>
            <p:nvPr/>
          </p:nvSpPr>
          <p:spPr>
            <a:xfrm>
              <a:off x="8380580" y="3119666"/>
              <a:ext cx="2743200" cy="446223"/>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4801"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7" name="Rectangle 16"/>
            <p:cNvSpPr/>
            <p:nvPr/>
          </p:nvSpPr>
          <p:spPr>
            <a:xfrm>
              <a:off x="1077078" y="3984685"/>
              <a:ext cx="2743200" cy="916949"/>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4801"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resources</a:t>
            </a:r>
          </a:p>
          <a:p>
            <a:pPr marL="0" indent="0">
              <a:lnSpc>
                <a:spcPct val="100000"/>
              </a:lnSpc>
              <a:spcAft>
                <a:spcPts val="800"/>
              </a:spcAft>
              <a:buNone/>
            </a:pPr>
            <a:r>
              <a:rPr lang="en-US" sz="1799">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446084"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513094"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9112" y="552894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Office Blog             ASP.NET site            microsoft.com</a:t>
            </a:r>
          </a:p>
        </p:txBody>
      </p:sp>
    </p:spTree>
    <p:extLst>
      <p:ext uri="{BB962C8B-B14F-4D97-AF65-F5344CB8AC3E}">
        <p14:creationId xmlns:p14="http://schemas.microsoft.com/office/powerpoint/2010/main" val="2373984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fade">
                                      <p:cBhvr>
                                        <p:cTn id="24" dur="500"/>
                                        <p:tgtEl>
                                          <p:spTgt spid="2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fade">
                                      <p:cBhvr>
                                        <p:cTn id="29" dur="500"/>
                                        <p:tgtEl>
                                          <p:spTgt spid="20">
                                            <p:txEl>
                                              <p:pRg st="3" end="3"/>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xEl>
                                              <p:pRg st="1" end="1"/>
                                            </p:txEl>
                                          </p:spTgt>
                                        </p:tgtEl>
                                        <p:attrNameLst>
                                          <p:attrName>style.visibility</p:attrName>
                                        </p:attrNameLst>
                                      </p:cBhvr>
                                      <p:to>
                                        <p:strVal val="visible"/>
                                      </p:to>
                                    </p:set>
                                    <p:animEffect transition="in" filter="fade">
                                      <p:cBhvr>
                                        <p:cTn id="42" dur="500"/>
                                        <p:tgtEl>
                                          <p:spTgt spid="2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xEl>
                                              <p:pRg st="2" end="2"/>
                                            </p:txEl>
                                          </p:spTgt>
                                        </p:tgtEl>
                                        <p:attrNameLst>
                                          <p:attrName>style.visibility</p:attrName>
                                        </p:attrNameLst>
                                      </p:cBhvr>
                                      <p:to>
                                        <p:strVal val="visible"/>
                                      </p:to>
                                    </p:set>
                                    <p:animEffect transition="in" filter="fade">
                                      <p:cBhvr>
                                        <p:cTn id="47" dur="500"/>
                                        <p:tgtEl>
                                          <p:spTgt spid="2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xEl>
                                              <p:pRg st="3" end="3"/>
                                            </p:txEl>
                                          </p:spTgt>
                                        </p:tgtEl>
                                        <p:attrNameLst>
                                          <p:attrName>style.visibility</p:attrName>
                                        </p:attrNameLst>
                                      </p:cBhvr>
                                      <p:to>
                                        <p:strVal val="visible"/>
                                      </p:to>
                                    </p:set>
                                    <p:animEffect transition="in" filter="fade">
                                      <p:cBhvr>
                                        <p:cTn id="52" dur="500"/>
                                        <p:tgtEl>
                                          <p:spTgt spid="21">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2">
                                            <p:txEl>
                                              <p:pRg st="2" end="2"/>
                                            </p:txEl>
                                          </p:spTgt>
                                        </p:tgtEl>
                                        <p:attrNameLst>
                                          <p:attrName>style.visibility</p:attrName>
                                        </p:attrNameLst>
                                      </p:cBhvr>
                                      <p:to>
                                        <p:strVal val="visible"/>
                                      </p:to>
                                    </p:set>
                                    <p:animEffect transition="in" filter="fade">
                                      <p:cBhvr>
                                        <p:cTn id="69" dur="500"/>
                                        <p:tgtEl>
                                          <p:spTgt spid="22">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2">
                                            <p:txEl>
                                              <p:pRg st="3" end="3"/>
                                            </p:txEl>
                                          </p:spTgt>
                                        </p:tgtEl>
                                        <p:attrNameLst>
                                          <p:attrName>style.visibility</p:attrName>
                                        </p:attrNameLst>
                                      </p:cBhvr>
                                      <p:to>
                                        <p:strVal val="visible"/>
                                      </p:to>
                                    </p:set>
                                    <p:animEffect transition="in" filter="fade">
                                      <p:cBhvr>
                                        <p:cTn id="74"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App Service Web App</a:t>
            </a: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2970214"/>
            <a:ext cx="11334749" cy="917575"/>
          </a:xfrm>
        </p:spPr>
        <p:txBody>
          <a:bodyPr/>
          <a:lstStyle/>
          <a:p>
            <a:r>
              <a:rPr lang="en-US" dirty="0"/>
              <a:t>Demo: Creating a </a:t>
            </a:r>
            <a:r>
              <a:rPr lang="en-US" dirty="0" err="1"/>
              <a:t>Wordpress</a:t>
            </a:r>
            <a:r>
              <a:rPr lang="en-US" dirty="0"/>
              <a:t> Blog</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758" y="167136"/>
            <a:ext cx="11652805" cy="899665"/>
          </a:xfrm>
        </p:spPr>
        <p:txBody>
          <a:bodyPr/>
          <a:lstStyle/>
          <a:p>
            <a:r>
              <a:rPr lang="en-US" dirty="0"/>
              <a:t>Agenda</a:t>
            </a:r>
          </a:p>
        </p:txBody>
      </p:sp>
      <p:graphicFrame>
        <p:nvGraphicFramePr>
          <p:cNvPr id="4" name="Table 3"/>
          <p:cNvGraphicFramePr>
            <a:graphicFrameLocks noGrp="1"/>
          </p:cNvGraphicFramePr>
          <p:nvPr>
            <p:extLst/>
          </p:nvPr>
        </p:nvGraphicFramePr>
        <p:xfrm>
          <a:off x="417362"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Service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API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25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Web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a:solidFill>
                            <a:srgbClr val="000000"/>
                          </a:solidFill>
                          <a:effectLst/>
                          <a:latin typeface="Calibri" panose="020F0502020204030204" pitchFamily="34" charset="0"/>
                        </a:rPr>
                        <a:t>Azure</a:t>
                      </a:r>
                      <a:r>
                        <a:rPr lang="en-NZ" sz="2000" b="0" i="0" u="none" strike="noStrike" baseline="0" dirty="0">
                          <a:solidFill>
                            <a:srgbClr val="000000"/>
                          </a:solidFill>
                          <a:effectLst/>
                          <a:latin typeface="Calibri" panose="020F0502020204030204" pitchFamily="34" charset="0"/>
                        </a:rPr>
                        <a:t> AD </a:t>
                      </a:r>
                      <a:r>
                        <a:rPr lang="en-NZ" sz="2000" b="0" i="0" u="none" strike="noStrike" dirty="0">
                          <a:solidFill>
                            <a:srgbClr val="000000"/>
                          </a:solidFill>
                          <a:effectLst/>
                          <a:latin typeface="Calibri" panose="020F0502020204030204" pitchFamily="34" charset="0"/>
                        </a:rPr>
                        <a:t>and </a:t>
                      </a:r>
                    </a:p>
                    <a:p>
                      <a:pPr algn="ctr" fontAlgn="ctr"/>
                      <a:r>
                        <a:rPr lang="en-NZ" sz="2000" b="0" i="0" u="none" strike="noStrike" dirty="0">
                          <a:solidFill>
                            <a:srgbClr val="000000"/>
                          </a:solidFill>
                          <a:effectLst/>
                          <a:latin typeface="Calibri" panose="020F0502020204030204" pitchFamily="34" charset="0"/>
                        </a:rPr>
                        <a:t>API 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Evening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26072843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WebJobs</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27</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Consuming API Apps</a:t>
            </a:r>
          </a:p>
        </p:txBody>
      </p:sp>
      <p:sp>
        <p:nvSpPr>
          <p:cNvPr id="3" name="Content Placeholder 2"/>
          <p:cNvSpPr>
            <a:spLocks noGrp="1"/>
          </p:cNvSpPr>
          <p:nvPr>
            <p:ph sz="quarter" idx="10"/>
          </p:nvPr>
        </p:nvSpPr>
        <p:spPr/>
        <p:txBody>
          <a:bodyPr/>
          <a:lstStyle/>
          <a:p>
            <a:r>
              <a:rPr lang="en-US" dirty="0"/>
              <a:t>API Apps expose HTTP services</a:t>
            </a:r>
          </a:p>
          <a:p>
            <a:endParaRPr lang="en-US" dirty="0"/>
          </a:p>
          <a:p>
            <a:r>
              <a:rPr lang="en-US" dirty="0"/>
              <a:t>Metadata is exposed using Swagger 2.0 metadata</a:t>
            </a:r>
          </a:p>
          <a:p>
            <a:pPr lvl="1"/>
            <a:r>
              <a:rPr lang="en-US" dirty="0"/>
              <a:t>JSON file</a:t>
            </a:r>
          </a:p>
          <a:p>
            <a:pPr lvl="1"/>
            <a:r>
              <a:rPr lang="en-US" dirty="0"/>
              <a:t>Widely supported</a:t>
            </a:r>
          </a:p>
          <a:p>
            <a:pPr lvl="1"/>
            <a:endParaRPr lang="en-US" dirty="0"/>
          </a:p>
          <a:p>
            <a:r>
              <a:rPr lang="en-US" dirty="0"/>
              <a:t>Client applications </a:t>
            </a:r>
          </a:p>
        </p:txBody>
      </p:sp>
    </p:spTree>
    <p:extLst>
      <p:ext uri="{BB962C8B-B14F-4D97-AF65-F5344CB8AC3E}">
        <p14:creationId xmlns:p14="http://schemas.microsoft.com/office/powerpoint/2010/main" val="4026449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The three ways to host your applications on the Microsoft Azure Platform</a:t>
            </a: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TextBox 5"/>
            <p:cNvSpPr txBox="1"/>
            <p:nvPr/>
          </p:nvSpPr>
          <p:spPr>
            <a:xfrm>
              <a:off x="242716" y="4628708"/>
              <a:ext cx="4555066"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mj-lt"/>
                </a:rPr>
                <a:t>Infrastructure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mj-lt"/>
                </a:rPr>
                <a:t>IaaS</a:t>
              </a: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mj-lt"/>
                </a:rPr>
                <a:t>Platform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mj-lt"/>
                </a:rPr>
                <a:t>PaaS</a:t>
              </a:r>
            </a:p>
          </p:txBody>
        </p:sp>
      </p:grpSp>
      <p:sp>
        <p:nvSpPr>
          <p:cNvPr id="14" name="Title 13"/>
          <p:cNvSpPr>
            <a:spLocks noGrp="1"/>
          </p:cNvSpPr>
          <p:nvPr>
            <p:ph type="title"/>
          </p:nvPr>
        </p:nvSpPr>
        <p:spPr/>
        <p:txBody>
          <a:bodyPr/>
          <a:lstStyle/>
          <a:p>
            <a:r>
              <a:rPr lang="en-US" dirty="0"/>
              <a:t>Host your applications on Azure</a:t>
            </a:r>
          </a:p>
        </p:txBody>
      </p:sp>
    </p:spTree>
    <p:extLst>
      <p:ext uri="{BB962C8B-B14F-4D97-AF65-F5344CB8AC3E}">
        <p14:creationId xmlns:p14="http://schemas.microsoft.com/office/powerpoint/2010/main" val="12267050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Simplifying Integration</a:t>
            </a:r>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Logic Apps</a:t>
            </a:r>
          </a:p>
        </p:txBody>
      </p:sp>
    </p:spTree>
    <p:extLst>
      <p:ext uri="{BB962C8B-B14F-4D97-AF65-F5344CB8AC3E}">
        <p14:creationId xmlns:p14="http://schemas.microsoft.com/office/powerpoint/2010/main" val="38277365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Mobile Apps</a:t>
            </a:r>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a:solidFill>
                  <a:schemeClr val="bg1"/>
                </a:solidFill>
              </a:rPr>
              <a:t>Authentication</a:t>
            </a: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a:solidFill>
                  <a:schemeClr val="bg1"/>
                </a:solidFill>
              </a:rPr>
              <a:t>Logic</a:t>
            </a: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a:solidFill>
                  <a:schemeClr val="bg1"/>
                </a:solidFill>
              </a:rPr>
              <a:t>Push</a:t>
            </a: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a:solidFill>
                  <a:schemeClr val="bg1"/>
                </a:solidFill>
              </a:rPr>
              <a:t>Scheduler</a:t>
            </a: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mn-lt"/>
              <a:ea typeface="+mn-ea"/>
              <a:cs typeface="+mn-cs"/>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Automation</a:t>
            </a:r>
            <a:endParaRPr kumimoji="0" lang="en-US"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Continuous Deployment</a:t>
            </a:r>
            <a:endParaRPr kumimoji="0" lang="en-US" sz="4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Versioning environments</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Agility</a:t>
            </a:r>
            <a:endParaRPr kumimoji="0" lang="en-US"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Reduced cycle time</a:t>
            </a:r>
            <a:endParaRPr kumimoji="0" lang="en-US"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Continuous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       Improvements</a:t>
            </a:r>
            <a:endParaRPr kumimoji="0" lang="en-US"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Feedback loop</a:t>
            </a:r>
            <a:endParaRPr kumimoji="0" lang="en-US"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Speed to market</a:t>
            </a:r>
            <a:endParaRPr kumimoji="0" lang="en-US" sz="5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0" i="1"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Innovation</a:t>
            </a:r>
            <a:endParaRPr kumimoji="0" lang="en-US" sz="5400" b="0" i="1"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Elasticity</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Growth</a:t>
            </a:r>
            <a:endParaRPr kumimoji="0" lang="en-US" sz="8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Availability</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err="1">
                <a:ln>
                  <a:noFill/>
                </a:ln>
                <a:solidFill>
                  <a:schemeClr val="bg1"/>
                </a:solidFill>
                <a:effectLst/>
                <a:uLnTx/>
                <a:uFillTx/>
                <a:latin typeface="Aharoni" panose="02010803020104030203" pitchFamily="2" charset="-79"/>
                <a:cs typeface="Aharoni" panose="02010803020104030203" pitchFamily="2" charset="-79"/>
              </a:rPr>
              <a:t>QoS</a:t>
            </a:r>
            <a:endParaRPr kumimoji="0" lang="en-US"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TCO</a:t>
            </a:r>
            <a:endParaRPr kumimoji="0" lang="en-US"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Insights</a:t>
            </a:r>
            <a:endParaRPr kumimoji="0" lang="en-US"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461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Structured Storage</a:t>
            </a:r>
          </a:p>
        </p:txBody>
      </p:sp>
      <p:sp>
        <p:nvSpPr>
          <p:cNvPr id="3" name="Content Placeholder 2"/>
          <p:cNvSpPr>
            <a:spLocks noGrp="1"/>
          </p:cNvSpPr>
          <p:nvPr>
            <p:ph sz="quarter" idx="10"/>
          </p:nvPr>
        </p:nvSpPr>
        <p:spPr/>
        <p:txBody>
          <a:bodyPr>
            <a:noAutofit/>
          </a:bodyPr>
          <a:lstStyle/>
          <a:p>
            <a:r>
              <a:rPr lang="en-US" sz="2800" dirty="0"/>
              <a:t>Powered by SQL Database</a:t>
            </a:r>
          </a:p>
          <a:p>
            <a:r>
              <a:rPr lang="en-US" sz="2800" dirty="0"/>
              <a:t>Supports rich querying capabilities</a:t>
            </a:r>
          </a:p>
          <a:p>
            <a:r>
              <a:rPr lang="en-US" sz="2800" dirty="0"/>
              <a:t>Dynamic Schematization</a:t>
            </a:r>
          </a:p>
          <a:p>
            <a:r>
              <a:rPr lang="en-US" sz="2800" dirty="0"/>
              <a:t>Data management in:</a:t>
            </a:r>
          </a:p>
          <a:p>
            <a:pPr lvl="1"/>
            <a:r>
              <a:rPr lang="en-US" sz="2400" dirty="0"/>
              <a:t>Azure Portal</a:t>
            </a:r>
          </a:p>
          <a:p>
            <a:pPr lvl="1"/>
            <a:r>
              <a:rPr lang="en-US" sz="2400" dirty="0"/>
              <a:t>SQL Portal (Silverlight)</a:t>
            </a:r>
          </a:p>
          <a:p>
            <a:pPr lvl="1"/>
            <a:r>
              <a:rPr lang="en-US" sz="2400" dirty="0"/>
              <a:t>SQL Management Studio</a:t>
            </a:r>
          </a:p>
          <a:p>
            <a:pPr lvl="1"/>
            <a:r>
              <a:rPr lang="en-US" sz="2400" dirty="0"/>
              <a:t>REST API</a:t>
            </a:r>
          </a:p>
          <a:p>
            <a:pPr lvl="1"/>
            <a:r>
              <a:rPr lang="en-US" sz="2400" dirty="0"/>
              <a:t>Azure CLI Tools</a:t>
            </a:r>
          </a:p>
          <a:p>
            <a:pPr lvl="1"/>
            <a:r>
              <a:rPr lang="en-US" sz="2400" dirty="0"/>
              <a:t>SQL CLI</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Server Side Table Scripts</a:t>
            </a:r>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Node.js</a:t>
            </a:r>
            <a:r>
              <a:rPr lang="en-US" sz="2400" dirty="0"/>
              <a:t> scripts</a:t>
            </a:r>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Intercept CRUD requests to tables</a:t>
            </a:r>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Passes through to SQL by default</a:t>
            </a:r>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Fully customizable</a:t>
            </a:r>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.NET Web API</a:t>
            </a:r>
          </a:p>
          <a:p>
            <a:pPr algn="ctr"/>
            <a:r>
              <a:rPr lang="en-US" sz="2400" dirty="0"/>
              <a:t>backend in </a:t>
            </a:r>
          </a:p>
          <a:p>
            <a:pPr algn="ctr"/>
            <a:r>
              <a:rPr lang="en-US" sz="2400" dirty="0"/>
              <a:t>Visual Studio</a:t>
            </a:r>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bg1"/>
                </a:solidFill>
              </a:rPr>
              <a:t>MongoDB</a:t>
            </a:r>
            <a:r>
              <a:rPr lang="en-US" sz="2400" dirty="0">
                <a:solidFill>
                  <a:schemeClr val="bg1"/>
                </a:solidFill>
              </a:rPr>
              <a:t>, Table Storage, SQL out of the box</a:t>
            </a:r>
          </a:p>
        </p:txBody>
      </p:sp>
    </p:spTree>
    <p:extLst>
      <p:ext uri="{BB962C8B-B14F-4D97-AF65-F5344CB8AC3E}">
        <p14:creationId xmlns:p14="http://schemas.microsoft.com/office/powerpoint/2010/main" val="3596104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API</a:t>
            </a:r>
          </a:p>
        </p:txBody>
      </p:sp>
      <p:sp>
        <p:nvSpPr>
          <p:cNvPr id="3" name="Content Placeholder 2"/>
          <p:cNvSpPr>
            <a:spLocks noGrp="1"/>
          </p:cNvSpPr>
          <p:nvPr>
            <p:ph sz="quarter" idx="10"/>
          </p:nvPr>
        </p:nvSpPr>
        <p:spPr/>
        <p:txBody>
          <a:bodyPr>
            <a:noAutofit/>
          </a:bodyPr>
          <a:lstStyle/>
          <a:p>
            <a:r>
              <a:rPr lang="en-US" sz="2800" dirty="0"/>
              <a:t>Non-table based endpoints</a:t>
            </a:r>
          </a:p>
          <a:p>
            <a:r>
              <a:rPr lang="en-US" sz="2800" dirty="0"/>
              <a:t>Accessible from</a:t>
            </a:r>
          </a:p>
          <a:p>
            <a:pPr lvl="1"/>
            <a:r>
              <a:rPr lang="en-US" sz="2000" dirty="0"/>
              <a:t>GET</a:t>
            </a:r>
          </a:p>
          <a:p>
            <a:pPr lvl="1"/>
            <a:r>
              <a:rPr lang="en-US" sz="2000" dirty="0"/>
              <a:t>POST</a:t>
            </a:r>
          </a:p>
          <a:p>
            <a:pPr lvl="1"/>
            <a:r>
              <a:rPr lang="en-US" sz="2000" dirty="0"/>
              <a:t>PUT</a:t>
            </a:r>
          </a:p>
          <a:p>
            <a:pPr lvl="1"/>
            <a:r>
              <a:rPr lang="en-US" sz="2000" dirty="0"/>
              <a:t>PATCH</a:t>
            </a:r>
          </a:p>
          <a:p>
            <a:pPr lvl="1"/>
            <a:r>
              <a:rPr lang="en-US" sz="2000" dirty="0"/>
              <a:t>DELETE</a:t>
            </a:r>
          </a:p>
          <a:p>
            <a:r>
              <a:rPr lang="en-US" sz="2400" dirty="0"/>
              <a:t>For node.js logic in scripts like table endpoints</a:t>
            </a:r>
          </a:p>
          <a:p>
            <a:r>
              <a:rPr lang="en-US" sz="2400" dirty="0"/>
              <a:t>For .NET delivered through a </a:t>
            </a:r>
            <a:r>
              <a:rPr lang="en-US" sz="2400" dirty="0" err="1"/>
              <a:t>WebAPI</a:t>
            </a:r>
            <a:r>
              <a:rPr lang="en-US" sz="2400" dirty="0"/>
              <a:t> </a:t>
            </a:r>
          </a:p>
          <a:p>
            <a:r>
              <a:rPr lang="en-US" sz="2400" dirty="0"/>
              <a:t>Expose any functionality you want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42</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Continous</a:t>
            </a:r>
            <a:r>
              <a:rPr lang="en-US" dirty="0"/>
              <a:t> Delivery with App Service</a:t>
            </a:r>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Continuous Deployment for Web Apps</a:t>
            </a:r>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a:solidFill>
                  <a:schemeClr val="bg1"/>
                </a:solidFill>
              </a:rPr>
              <a:t>Web App Production Slot</a:t>
            </a: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a:solidFill>
                  <a:schemeClr val="bg1"/>
                </a:solidFill>
              </a:rPr>
              <a:t>Source Control / Code Repo  </a:t>
            </a: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a:solidFill>
                  <a:schemeClr val="bg1"/>
                </a:solidFill>
              </a:rPr>
              <a:t>Web App Staging Slot</a:t>
            </a: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a:solidFill>
                  <a:schemeClr val="bg1"/>
                </a:solidFill>
              </a:rPr>
              <a:t>Commits </a:t>
            </a: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a:solidFill>
                  <a:schemeClr val="bg1"/>
                </a:solidFill>
              </a:rPr>
              <a:t>Auto-Swap </a:t>
            </a: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a:solidFill>
                  <a:schemeClr val="bg1"/>
                </a:solidFill>
              </a:rPr>
              <a:t>Changes </a:t>
            </a: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a:solidFill>
                  <a:schemeClr val="bg1"/>
                </a:solidFill>
              </a:rPr>
              <a:t>Hooks</a:t>
            </a: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a:solidFill>
                  <a:schemeClr val="bg1"/>
                </a:solidFill>
              </a:rPr>
              <a:t>Git</a:t>
            </a:r>
            <a:r>
              <a:rPr lang="en-US" kern="0" dirty="0">
                <a:solidFill>
                  <a:schemeClr val="bg1"/>
                </a:solidFill>
              </a:rPr>
              <a:t> pull</a:t>
            </a: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a:solidFill>
                  <a:schemeClr val="bg1"/>
                </a:solidFill>
              </a:rPr>
              <a:t>Developer</a:t>
            </a: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Choose your own adventure!</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 for Web/API/Mobile Apps</a:t>
            </a:r>
          </a:p>
        </p:txBody>
      </p:sp>
    </p:spTree>
    <p:extLst>
      <p:ext uri="{BB962C8B-B14F-4D97-AF65-F5344CB8AC3E}">
        <p14:creationId xmlns:p14="http://schemas.microsoft.com/office/powerpoint/2010/main" val="221098637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bg1"/>
                </a:solidFill>
                <a:latin typeface="+mj-lt"/>
                <a:sym typeface="Wingdings" panose="05000000000000000000" pitchFamily="2" charset="2"/>
              </a:rPr>
              <a:t>Redis</a:t>
            </a:r>
            <a:r>
              <a:rPr lang="en-US" sz="4000" dirty="0">
                <a:solidFill>
                  <a:schemeClr val="bg1"/>
                </a:solidFill>
                <a:latin typeface="+mj-lt"/>
                <a:sym typeface="Wingdings" panose="05000000000000000000" pitchFamily="2" charset="2"/>
              </a:rPr>
              <a:t> Cache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4041" y="1379"/>
            <a:ext cx="12183923" cy="6855242"/>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pic>
        <p:nvPicPr>
          <p:cNvPr id="289" name="Picture 288"/>
          <p:cNvPicPr>
            <a:picLocks noChangeAspect="1"/>
          </p:cNvPicPr>
          <p:nvPr/>
        </p:nvPicPr>
        <p:blipFill>
          <a:blip r:embed="rId3"/>
          <a:stretch>
            <a:fillRect/>
          </a:stretch>
        </p:blipFill>
        <p:spPr>
          <a:xfrm>
            <a:off x="3317229" y="5610917"/>
            <a:ext cx="2015672" cy="1246440"/>
          </a:xfrm>
          <a:prstGeom prst="rect">
            <a:avLst/>
          </a:prstGeom>
        </p:spPr>
      </p:pic>
      <p:sp>
        <p:nvSpPr>
          <p:cNvPr id="74" name="Bent Arrow 73"/>
          <p:cNvSpPr/>
          <p:nvPr/>
        </p:nvSpPr>
        <p:spPr bwMode="auto">
          <a:xfrm>
            <a:off x="1003127" y="2559263"/>
            <a:ext cx="2779061" cy="3373807"/>
          </a:xfrm>
          <a:prstGeom prst="bentArrow">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49916" y="186563"/>
            <a:ext cx="11652805" cy="899303"/>
          </a:xfrm>
        </p:spPr>
        <p:txBody>
          <a:bodyPr/>
          <a:lstStyle/>
          <a:p>
            <a:r>
              <a:rPr lang="en-US" dirty="0"/>
              <a:t>What is Application Insights?</a:t>
            </a:r>
          </a:p>
        </p:txBody>
      </p:sp>
      <p:sp>
        <p:nvSpPr>
          <p:cNvPr id="38" name="Freeform 95"/>
          <p:cNvSpPr>
            <a:spLocks/>
          </p:cNvSpPr>
          <p:nvPr/>
        </p:nvSpPr>
        <p:spPr bwMode="auto">
          <a:xfrm flipH="1">
            <a:off x="3560447" y="3095761"/>
            <a:ext cx="1492852" cy="9694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09" tIns="46604" rIns="93209" bIns="46604" numCol="1" anchor="t" anchorCtr="0" compatLnSpc="1">
            <a:prstTxWarp prst="textNoShape">
              <a:avLst/>
            </a:prstTxWarp>
          </a:bodyPr>
          <a:lstStyle/>
          <a:p>
            <a:pPr defTabSz="932049">
              <a:defRPr/>
            </a:pPr>
            <a:endParaRPr lang="en-US" sz="2799" kern="0">
              <a:solidFill>
                <a:srgbClr val="000000"/>
              </a:solidFill>
              <a:latin typeface="Segoe UI"/>
            </a:endParaRPr>
          </a:p>
        </p:txBody>
      </p:sp>
      <p:sp>
        <p:nvSpPr>
          <p:cNvPr id="39" name="Freeform 95"/>
          <p:cNvSpPr>
            <a:spLocks/>
          </p:cNvSpPr>
          <p:nvPr/>
        </p:nvSpPr>
        <p:spPr bwMode="auto">
          <a:xfrm flipH="1">
            <a:off x="4732357" y="3422364"/>
            <a:ext cx="1317670" cy="8557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09" tIns="46604" rIns="93209" bIns="46604" numCol="1" anchor="t" anchorCtr="0" compatLnSpc="1">
            <a:prstTxWarp prst="textNoShape">
              <a:avLst/>
            </a:prstTxWarp>
          </a:bodyPr>
          <a:lstStyle/>
          <a:p>
            <a:pPr defTabSz="932049">
              <a:defRPr/>
            </a:pPr>
            <a:endParaRPr lang="en-US" sz="2799" kern="0">
              <a:solidFill>
                <a:srgbClr val="000000"/>
              </a:solidFill>
              <a:latin typeface="Segoe UI"/>
            </a:endParaRPr>
          </a:p>
        </p:txBody>
      </p:sp>
      <p:pic>
        <p:nvPicPr>
          <p:cNvPr id="72" name="Picture 71"/>
          <p:cNvPicPr>
            <a:picLocks noChangeAspect="1"/>
          </p:cNvPicPr>
          <p:nvPr/>
        </p:nvPicPr>
        <p:blipFill rotWithShape="1">
          <a:blip r:embed="rId4"/>
          <a:srcRect l="11266" b="33156"/>
          <a:stretch/>
        </p:blipFill>
        <p:spPr>
          <a:xfrm>
            <a:off x="4040" y="3971707"/>
            <a:ext cx="4440575" cy="2884914"/>
          </a:xfrm>
          <a:prstGeom prst="rect">
            <a:avLst/>
          </a:prstGeom>
        </p:spPr>
      </p:pic>
      <p:sp>
        <p:nvSpPr>
          <p:cNvPr id="73" name="Rectangle 72"/>
          <p:cNvSpPr/>
          <p:nvPr/>
        </p:nvSpPr>
        <p:spPr>
          <a:xfrm>
            <a:off x="1592765" y="1551288"/>
            <a:ext cx="3008689" cy="978729"/>
          </a:xfrm>
          <a:prstGeom prst="rect">
            <a:avLst/>
          </a:prstGeom>
        </p:spPr>
        <p:txBody>
          <a:bodyPr wrap="square">
            <a:spAutoFit/>
          </a:bodyPr>
          <a:lstStyle/>
          <a:p>
            <a:pPr defTabSz="914180">
              <a:lnSpc>
                <a:spcPct val="120000"/>
              </a:lnSpc>
              <a:defRPr/>
            </a:pPr>
            <a:r>
              <a:rPr lang="en-US" sz="1600" spc="30" dirty="0">
                <a:solidFill>
                  <a:srgbClr val="FFFFFF"/>
                </a:solidFill>
                <a:latin typeface="Segoe UI"/>
              </a:rPr>
              <a:t>Telemetry is collected at each</a:t>
            </a:r>
            <a:r>
              <a:rPr lang="en-US" sz="1600" dirty="0">
                <a:solidFill>
                  <a:srgbClr val="FFFFFF"/>
                </a:solidFill>
                <a:latin typeface="Segoe UI"/>
              </a:rPr>
              <a:t> </a:t>
            </a:r>
            <a:r>
              <a:rPr lang="en-US" sz="1600" spc="-30" dirty="0">
                <a:solidFill>
                  <a:srgbClr val="FFFFFF"/>
                </a:solidFill>
                <a:latin typeface="Segoe UI"/>
              </a:rPr>
              <a:t>tier: mobile applications, server</a:t>
            </a:r>
            <a:r>
              <a:rPr lang="en-US" sz="1600" dirty="0">
                <a:solidFill>
                  <a:srgbClr val="FFFFFF"/>
                </a:solidFill>
                <a:latin typeface="Segoe UI"/>
              </a:rPr>
              <a:t> applications and browser</a:t>
            </a:r>
          </a:p>
        </p:txBody>
      </p:sp>
      <p:sp>
        <p:nvSpPr>
          <p:cNvPr id="75" name="Rectangle 74"/>
          <p:cNvSpPr/>
          <p:nvPr/>
        </p:nvSpPr>
        <p:spPr>
          <a:xfrm>
            <a:off x="822862" y="1079289"/>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1</a:t>
            </a:r>
          </a:p>
        </p:txBody>
      </p:sp>
      <p:sp>
        <p:nvSpPr>
          <p:cNvPr id="77" name="Rectangle 76"/>
          <p:cNvSpPr/>
          <p:nvPr/>
        </p:nvSpPr>
        <p:spPr>
          <a:xfrm>
            <a:off x="5727075" y="4440549"/>
            <a:ext cx="3359218" cy="976585"/>
          </a:xfrm>
          <a:prstGeom prst="rect">
            <a:avLst/>
          </a:prstGeom>
        </p:spPr>
        <p:txBody>
          <a:bodyPr wrap="square">
            <a:spAutoFit/>
          </a:bodyPr>
          <a:lstStyle/>
          <a:p>
            <a:pPr defTabSz="932373">
              <a:lnSpc>
                <a:spcPct val="120000"/>
              </a:lnSpc>
              <a:defRPr/>
            </a:pPr>
            <a:r>
              <a:rPr lang="en-US" sz="1600" dirty="0">
                <a:solidFill>
                  <a:srgbClr val="FFFFFF"/>
                </a:solidFill>
                <a:latin typeface="Segoe UI"/>
              </a:rPr>
              <a:t>Telemetry arrives in the Application Insights service in the cloud where it is processed &amp; stored</a:t>
            </a:r>
            <a:endParaRPr lang="en-US" sz="1600" dirty="0">
              <a:solidFill>
                <a:prstClr val="black"/>
              </a:solidFill>
              <a:latin typeface="Segoe UI"/>
            </a:endParaRPr>
          </a:p>
        </p:txBody>
      </p:sp>
      <p:sp>
        <p:nvSpPr>
          <p:cNvPr id="109" name="Rectangle 108"/>
          <p:cNvSpPr/>
          <p:nvPr/>
        </p:nvSpPr>
        <p:spPr>
          <a:xfrm>
            <a:off x="8269044" y="1054376"/>
            <a:ext cx="3381327" cy="845469"/>
          </a:xfrm>
          <a:prstGeom prst="rect">
            <a:avLst/>
          </a:prstGeom>
        </p:spPr>
        <p:txBody>
          <a:bodyPr wrap="square">
            <a:spAutoFit/>
          </a:bodyPr>
          <a:lstStyle/>
          <a:p>
            <a:pPr defTabSz="914180">
              <a:defRPr/>
            </a:pPr>
            <a:r>
              <a:rPr lang="en-US" sz="1600" dirty="0">
                <a:solidFill>
                  <a:srgbClr val="FFFFFF"/>
                </a:solidFill>
                <a:latin typeface="Segoe UI"/>
              </a:rPr>
              <a:t>Get a 360° view of the application including availability, performance and usage patterns</a:t>
            </a:r>
          </a:p>
        </p:txBody>
      </p:sp>
      <p:sp>
        <p:nvSpPr>
          <p:cNvPr id="110" name="Rectangle 109"/>
          <p:cNvSpPr/>
          <p:nvPr/>
        </p:nvSpPr>
        <p:spPr>
          <a:xfrm>
            <a:off x="7432493" y="489867"/>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3</a:t>
            </a:r>
          </a:p>
        </p:txBody>
      </p:sp>
      <p:sp>
        <p:nvSpPr>
          <p:cNvPr id="115" name="Right Arrow 114"/>
          <p:cNvSpPr/>
          <p:nvPr/>
        </p:nvSpPr>
        <p:spPr bwMode="auto">
          <a:xfrm>
            <a:off x="6008337" y="2625584"/>
            <a:ext cx="2161936" cy="1245030"/>
          </a:xfrm>
          <a:prstGeom prst="rightArrow">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sp>
        <p:nvSpPr>
          <p:cNvPr id="40" name="Freeform 95"/>
          <p:cNvSpPr>
            <a:spLocks/>
          </p:cNvSpPr>
          <p:nvPr/>
        </p:nvSpPr>
        <p:spPr bwMode="auto">
          <a:xfrm flipH="1">
            <a:off x="4193254" y="2060742"/>
            <a:ext cx="2542253" cy="165099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09" tIns="46604" rIns="93209" bIns="46604" numCol="1" anchor="ctr" anchorCtr="0" compatLnSpc="1">
            <a:prstTxWarp prst="textNoShape">
              <a:avLst/>
            </a:prstTxWarp>
          </a:bodyPr>
          <a:lstStyle/>
          <a:p>
            <a:pPr algn="ctr" defTabSz="932049">
              <a:defRPr/>
            </a:pPr>
            <a:endParaRPr lang="en-US" sz="2399" kern="0" dirty="0">
              <a:solidFill>
                <a:srgbClr val="692B7B"/>
              </a:solidFill>
              <a:latin typeface="Segoe UI"/>
            </a:endParaRPr>
          </a:p>
        </p:txBody>
      </p:sp>
      <p:grpSp>
        <p:nvGrpSpPr>
          <p:cNvPr id="51" name="Group 50"/>
          <p:cNvGrpSpPr/>
          <p:nvPr/>
        </p:nvGrpSpPr>
        <p:grpSpPr>
          <a:xfrm>
            <a:off x="7983064" y="4513035"/>
            <a:ext cx="4204898" cy="2343587"/>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grpSp>
      <p:sp>
        <p:nvSpPr>
          <p:cNvPr id="78" name="Rectangle 77"/>
          <p:cNvSpPr/>
          <p:nvPr/>
        </p:nvSpPr>
        <p:spPr>
          <a:xfrm>
            <a:off x="4900046" y="3959030"/>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953" y="2570306"/>
            <a:ext cx="2172237" cy="1714924"/>
          </a:xfrm>
          <a:prstGeom prst="rect">
            <a:avLst/>
          </a:prstGeom>
        </p:spPr>
      </p:pic>
      <p:grpSp>
        <p:nvGrpSpPr>
          <p:cNvPr id="114" name="Group 113"/>
          <p:cNvGrpSpPr/>
          <p:nvPr/>
        </p:nvGrpSpPr>
        <p:grpSpPr>
          <a:xfrm>
            <a:off x="8271391" y="1917087"/>
            <a:ext cx="3674723" cy="2928863"/>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1144442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758" y="1186356"/>
            <a:ext cx="7168398" cy="3407696"/>
          </a:xfrm>
        </p:spPr>
        <p:txBody>
          <a:bodyPr/>
          <a:lstStyle/>
          <a:p>
            <a:r>
              <a:rPr lang="en-US" dirty="0"/>
              <a:t>Demo: 360</a:t>
            </a:r>
            <a:r>
              <a:rPr lang="en-US" dirty="0">
                <a:latin typeface="Segoe UI Light" panose="020B0502040204020203" pitchFamily="34" charset="0"/>
                <a:cs typeface="Segoe UI Light" panose="020B0502040204020203" pitchFamily="34" charset="0"/>
              </a:rPr>
              <a:t>°</a:t>
            </a:r>
            <a:r>
              <a:rPr lang="en-US" dirty="0"/>
              <a:t> Overview</a:t>
            </a:r>
          </a:p>
        </p:txBody>
      </p:sp>
      <p:sp>
        <p:nvSpPr>
          <p:cNvPr id="4" name="TextBox 3"/>
          <p:cNvSpPr txBox="1"/>
          <p:nvPr/>
        </p:nvSpPr>
        <p:spPr>
          <a:xfrm>
            <a:off x="2514601" y="3176308"/>
            <a:ext cx="5951951" cy="1417745"/>
          </a:xfrm>
          <a:prstGeom prst="rect">
            <a:avLst/>
          </a:prstGeom>
          <a:noFill/>
        </p:spPr>
        <p:txBody>
          <a:bodyPr wrap="none" lIns="179238" tIns="143391" rIns="179238" bIns="143391" rtlCol="0">
            <a:spAutoFit/>
          </a:bodyPr>
          <a:lstStyle/>
          <a:p>
            <a:pPr defTabSz="914180">
              <a:lnSpc>
                <a:spcPct val="90000"/>
              </a:lnSpc>
              <a:spcAft>
                <a:spcPts val="588"/>
              </a:spcAft>
            </a:pPr>
            <a:r>
              <a:rPr lang="en-US" sz="2352" kern="0" dirty="0">
                <a:gradFill>
                  <a:gsLst>
                    <a:gs pos="2917">
                      <a:srgbClr val="FFFFFF"/>
                    </a:gs>
                    <a:gs pos="30000">
                      <a:srgbClr val="FFFFFF"/>
                    </a:gs>
                  </a:gsLst>
                  <a:lin ang="5400000" scaled="0"/>
                </a:gradFill>
                <a:latin typeface="Segoe UI"/>
              </a:rPr>
              <a:t>We will explore:</a:t>
            </a:r>
          </a:p>
          <a:p>
            <a:pPr marL="448102" indent="-448102" defTabSz="914180">
              <a:lnSpc>
                <a:spcPct val="90000"/>
              </a:lnSpc>
              <a:spcAft>
                <a:spcPts val="588"/>
              </a:spcAft>
              <a:buFont typeface="+mj-lt"/>
              <a:buAutoNum type="arabicPeriod"/>
            </a:pPr>
            <a:r>
              <a:rPr lang="en-US" sz="2352" kern="0" dirty="0">
                <a:gradFill>
                  <a:gsLst>
                    <a:gs pos="2917">
                      <a:srgbClr val="FFFFFF"/>
                    </a:gs>
                    <a:gs pos="30000">
                      <a:srgbClr val="FFFFFF"/>
                    </a:gs>
                  </a:gsLst>
                  <a:lin ang="5400000" scaled="0"/>
                </a:gradFill>
                <a:latin typeface="Segoe UI"/>
              </a:rPr>
              <a:t>Application Insights in Azure Portal</a:t>
            </a:r>
          </a:p>
          <a:p>
            <a:pPr marL="448102" indent="-448102" defTabSz="914180">
              <a:lnSpc>
                <a:spcPct val="90000"/>
              </a:lnSpc>
              <a:spcAft>
                <a:spcPts val="588"/>
              </a:spcAft>
              <a:buFont typeface="+mj-lt"/>
              <a:buAutoNum type="arabicPeriod"/>
            </a:pPr>
            <a:r>
              <a:rPr lang="en-US" sz="2352" kern="0" dirty="0">
                <a:gradFill>
                  <a:gsLst>
                    <a:gs pos="2917">
                      <a:srgbClr val="FFFFFF"/>
                    </a:gs>
                    <a:gs pos="30000">
                      <a:srgbClr val="FFFFFF"/>
                    </a:gs>
                  </a:gsLst>
                  <a:lin ang="5400000" scaled="0"/>
                </a:gradFill>
                <a:latin typeface="Segoe UI"/>
              </a:rPr>
              <a:t>Out of the Box Telemetry for 360° view</a:t>
            </a:r>
          </a:p>
        </p:txBody>
      </p:sp>
    </p:spTree>
    <p:extLst>
      <p:ext uri="{BB962C8B-B14F-4D97-AF65-F5344CB8AC3E}">
        <p14:creationId xmlns:p14="http://schemas.microsoft.com/office/powerpoint/2010/main" val="76022674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163" y="288926"/>
            <a:ext cx="11652250" cy="900113"/>
          </a:xfrm>
        </p:spPr>
        <p:txBody>
          <a:bodyPr/>
          <a:lstStyle/>
          <a:p>
            <a:r>
              <a:rPr lang="en-US" dirty="0">
                <a:solidFill>
                  <a:schemeClr val="bg1"/>
                </a:solidFill>
              </a:rPr>
              <a:t>Key capabilities</a:t>
            </a:r>
          </a:p>
        </p:txBody>
      </p:sp>
      <p:grpSp>
        <p:nvGrpSpPr>
          <p:cNvPr id="196" name="Group 195"/>
          <p:cNvGrpSpPr/>
          <p:nvPr/>
        </p:nvGrpSpPr>
        <p:grpSpPr>
          <a:xfrm>
            <a:off x="7213562" y="1335221"/>
            <a:ext cx="2434748" cy="5140141"/>
            <a:chOff x="7258025" y="1360941"/>
            <a:chExt cx="2484217" cy="5244577"/>
          </a:xfrm>
        </p:grpSpPr>
        <p:grpSp>
          <p:nvGrpSpPr>
            <p:cNvPr id="197" name="Group 196"/>
            <p:cNvGrpSpPr/>
            <p:nvPr/>
          </p:nvGrpSpPr>
          <p:grpSpPr>
            <a:xfrm>
              <a:off x="7258025" y="1360941"/>
              <a:ext cx="2480727" cy="4479931"/>
              <a:chOff x="1994601" y="1498778"/>
              <a:chExt cx="2480727" cy="4479931"/>
            </a:xfrm>
          </p:grpSpPr>
          <p:sp>
            <p:nvSpPr>
              <p:cNvPr id="199" name="Rectangle 198"/>
              <p:cNvSpPr/>
              <p:nvPr/>
            </p:nvSpPr>
            <p:spPr bwMode="gray">
              <a:xfrm>
                <a:off x="1994601" y="1498778"/>
                <a:ext cx="2480725" cy="4479931"/>
              </a:xfrm>
              <a:prstGeom prst="rect">
                <a:avLst/>
              </a:prstGeom>
              <a:solidFill>
                <a:srgbClr val="AC2A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30" dirty="0">
                    <a:solidFill>
                      <a:prstClr val="white"/>
                    </a:solidFill>
                    <a:latin typeface="Segoe UI"/>
                    <a:cs typeface="Segoe UI" pitchFamily="34" charset="0"/>
                  </a:rPr>
                  <a:t>360° view of</a:t>
                </a:r>
                <a:r>
                  <a:rPr lang="en-US" sz="1600" kern="0" dirty="0">
                    <a:solidFill>
                      <a:prstClr val="white"/>
                    </a:solidFill>
                    <a:latin typeface="Segoe UI"/>
                    <a:cs typeface="Segoe UI" pitchFamily="34" charset="0"/>
                  </a:rPr>
                  <a:t> </a:t>
                </a:r>
                <a:r>
                  <a:rPr lang="en-US" sz="1600" kern="0" spc="-30" dirty="0">
                    <a:solidFill>
                      <a:prstClr val="white"/>
                    </a:solidFill>
                    <a:latin typeface="Segoe UI"/>
                    <a:cs typeface="Segoe UI" pitchFamily="34" charset="0"/>
                  </a:rPr>
                  <a:t>your app with availability, </a:t>
                </a:r>
                <a:r>
                  <a:rPr lang="en-US" sz="1600" kern="0" dirty="0">
                    <a:solidFill>
                      <a:prstClr val="white"/>
                    </a:solidFill>
                    <a:latin typeface="Segoe UI"/>
                    <a:cs typeface="Segoe UI" pitchFamily="34" charset="0"/>
                  </a:rPr>
                  <a:t>performance and user behavior</a:t>
                </a:r>
              </a:p>
            </p:txBody>
          </p:sp>
          <p:sp>
            <p:nvSpPr>
              <p:cNvPr id="200" name="Rectangle 4"/>
              <p:cNvSpPr/>
              <p:nvPr/>
            </p:nvSpPr>
            <p:spPr bwMode="gray">
              <a:xfrm>
                <a:off x="1994602" y="1498778"/>
                <a:ext cx="2480726"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360° View</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01" name="Picture 200"/>
              <p:cNvPicPr>
                <a:picLocks noChangeAspect="1"/>
              </p:cNvPicPr>
              <p:nvPr/>
            </p:nvPicPr>
            <p:blipFill>
              <a:blip r:embed="rId3"/>
              <a:stretch>
                <a:fillRect/>
              </a:stretch>
            </p:blipFill>
            <p:spPr>
              <a:xfrm>
                <a:off x="2070908" y="2410308"/>
                <a:ext cx="2396799" cy="1798589"/>
              </a:xfrm>
              <a:prstGeom prst="rect">
                <a:avLst/>
              </a:prstGeom>
            </p:spPr>
          </p:pic>
        </p:grpSp>
        <p:sp>
          <p:nvSpPr>
            <p:cNvPr id="198" name="Rectangle 197"/>
            <p:cNvSpPr/>
            <p:nvPr/>
          </p:nvSpPr>
          <p:spPr bwMode="auto">
            <a:xfrm>
              <a:off x="7269136" y="5997506"/>
              <a:ext cx="2473106" cy="608012"/>
            </a:xfrm>
            <a:prstGeom prst="rect">
              <a:avLst/>
            </a:prstGeom>
            <a:solidFill>
              <a:srgbClr val="8D237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INVALUABLE</a:t>
              </a:r>
            </a:p>
          </p:txBody>
        </p:sp>
      </p:grpSp>
      <p:grpSp>
        <p:nvGrpSpPr>
          <p:cNvPr id="202" name="Group 201"/>
          <p:cNvGrpSpPr/>
          <p:nvPr/>
        </p:nvGrpSpPr>
        <p:grpSpPr>
          <a:xfrm>
            <a:off x="4592089" y="1337887"/>
            <a:ext cx="2434748" cy="5143902"/>
            <a:chOff x="4683769" y="1363662"/>
            <a:chExt cx="2484217" cy="5248415"/>
          </a:xfrm>
        </p:grpSpPr>
        <p:grpSp>
          <p:nvGrpSpPr>
            <p:cNvPr id="203" name="Group 202"/>
            <p:cNvGrpSpPr/>
            <p:nvPr/>
          </p:nvGrpSpPr>
          <p:grpSpPr>
            <a:xfrm>
              <a:off x="4683769" y="1363662"/>
              <a:ext cx="2480725" cy="4479931"/>
              <a:chOff x="4563387" y="1498778"/>
              <a:chExt cx="2480725" cy="4479931"/>
            </a:xfrm>
          </p:grpSpPr>
          <p:sp>
            <p:nvSpPr>
              <p:cNvPr id="205" name="Rectangle 204"/>
              <p:cNvSpPr/>
              <p:nvPr/>
            </p:nvSpPr>
            <p:spPr bwMode="gray">
              <a:xfrm>
                <a:off x="4563387" y="1498778"/>
                <a:ext cx="2480725" cy="4479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50" dirty="0">
                    <a:solidFill>
                      <a:prstClr val="white"/>
                    </a:solidFill>
                    <a:latin typeface="Segoe UI"/>
                    <a:cs typeface="Segoe UI" pitchFamily="34" charset="0"/>
                  </a:rPr>
                  <a:t>Explore and analyze</a:t>
                </a:r>
                <a:r>
                  <a:rPr lang="en-US" sz="1600" kern="0" dirty="0">
                    <a:solidFill>
                      <a:prstClr val="white"/>
                    </a:solidFill>
                    <a:latin typeface="Segoe UI"/>
                    <a:cs typeface="Segoe UI" pitchFamily="34" charset="0"/>
                  </a:rPr>
                  <a:t> across dimensions to</a:t>
                </a:r>
                <a:r>
                  <a:rPr lang="en-US" sz="1600" kern="0" spc="-60" dirty="0">
                    <a:solidFill>
                      <a:prstClr val="white"/>
                    </a:solidFill>
                    <a:latin typeface="Segoe UI"/>
                    <a:cs typeface="Segoe UI" pitchFamily="34" charset="0"/>
                  </a:rPr>
                  <a:t> make informed prioritization </a:t>
                </a:r>
                <a:r>
                  <a:rPr lang="en-US" sz="1600" kern="0" spc="30" dirty="0">
                    <a:solidFill>
                      <a:prstClr val="white"/>
                    </a:solidFill>
                    <a:latin typeface="Segoe UI"/>
                    <a:cs typeface="Segoe UI" pitchFamily="34" charset="0"/>
                  </a:rPr>
                  <a:t>decisions</a:t>
                </a:r>
                <a:endParaRPr lang="en-US" sz="1600" kern="0" spc="-60" dirty="0">
                  <a:gradFill>
                    <a:gsLst>
                      <a:gs pos="75182">
                        <a:srgbClr val="FFFFFF"/>
                      </a:gs>
                      <a:gs pos="50000">
                        <a:srgbClr val="FFFFFF"/>
                      </a:gs>
                    </a:gsLst>
                    <a:lin ang="5400000" scaled="0"/>
                  </a:gradFill>
                  <a:latin typeface="Segoe UI"/>
                </a:endParaRPr>
              </a:p>
            </p:txBody>
          </p:sp>
          <p:sp>
            <p:nvSpPr>
              <p:cNvPr id="206" name="Rectangle 4"/>
              <p:cNvSpPr/>
              <p:nvPr/>
            </p:nvSpPr>
            <p:spPr bwMode="gray">
              <a:xfrm>
                <a:off x="4563387" y="1498778"/>
                <a:ext cx="248072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0094BC"/>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Deep Insights</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07" name="Picture 206"/>
              <p:cNvPicPr>
                <a:picLocks noChangeAspect="1"/>
              </p:cNvPicPr>
              <p:nvPr/>
            </p:nvPicPr>
            <p:blipFill>
              <a:blip r:embed="rId4"/>
              <a:stretch>
                <a:fillRect/>
              </a:stretch>
            </p:blipFill>
            <p:spPr>
              <a:xfrm>
                <a:off x="4670731" y="2466055"/>
                <a:ext cx="2254238" cy="1676437"/>
              </a:xfrm>
              <a:prstGeom prst="rect">
                <a:avLst/>
              </a:prstGeom>
            </p:spPr>
          </p:pic>
        </p:grpSp>
        <p:sp>
          <p:nvSpPr>
            <p:cNvPr id="204" name="Rectangle 203"/>
            <p:cNvSpPr/>
            <p:nvPr/>
          </p:nvSpPr>
          <p:spPr bwMode="auto">
            <a:xfrm>
              <a:off x="4694880" y="6004065"/>
              <a:ext cx="2473106" cy="608012"/>
            </a:xfrm>
            <a:prstGeom prst="rect">
              <a:avLst/>
            </a:prstGeom>
            <a:solidFill>
              <a:srgbClr val="0094B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POWERFUL</a:t>
              </a:r>
            </a:p>
          </p:txBody>
        </p:sp>
      </p:grpSp>
      <p:grpSp>
        <p:nvGrpSpPr>
          <p:cNvPr id="208" name="Group 207"/>
          <p:cNvGrpSpPr/>
          <p:nvPr/>
        </p:nvGrpSpPr>
        <p:grpSpPr>
          <a:xfrm>
            <a:off x="1985228" y="1337888"/>
            <a:ext cx="2433503" cy="5137911"/>
            <a:chOff x="2124422" y="1363662"/>
            <a:chExt cx="2482946" cy="5242302"/>
          </a:xfrm>
        </p:grpSpPr>
        <p:grpSp>
          <p:nvGrpSpPr>
            <p:cNvPr id="209" name="Group 208"/>
            <p:cNvGrpSpPr/>
            <p:nvPr/>
          </p:nvGrpSpPr>
          <p:grpSpPr>
            <a:xfrm>
              <a:off x="2126643" y="1363662"/>
              <a:ext cx="2480725" cy="4479931"/>
              <a:chOff x="2126643" y="1363662"/>
              <a:chExt cx="2480725" cy="4479931"/>
            </a:xfrm>
          </p:grpSpPr>
          <p:sp>
            <p:nvSpPr>
              <p:cNvPr id="211" name="Rectangle 210"/>
              <p:cNvSpPr/>
              <p:nvPr/>
            </p:nvSpPr>
            <p:spPr bwMode="gray">
              <a:xfrm>
                <a:off x="2126643" y="1363662"/>
                <a:ext cx="2480725" cy="4479931"/>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50" dirty="0">
                    <a:solidFill>
                      <a:prstClr val="white"/>
                    </a:solidFill>
                    <a:latin typeface="Segoe UI"/>
                    <a:cs typeface="Segoe UI" pitchFamily="34" charset="0"/>
                  </a:rPr>
                  <a:t>Fully integrated with development tools across multiple platforms</a:t>
                </a:r>
                <a:endParaRPr lang="en-US" sz="1600" kern="0" spc="-60" dirty="0">
                  <a:gradFill>
                    <a:gsLst>
                      <a:gs pos="75182">
                        <a:srgbClr val="FFFFFF"/>
                      </a:gs>
                      <a:gs pos="50000">
                        <a:srgbClr val="FFFFFF"/>
                      </a:gs>
                    </a:gsLst>
                    <a:lin ang="5400000" scaled="0"/>
                  </a:gradFill>
                  <a:latin typeface="Segoe UI"/>
                </a:endParaRPr>
              </a:p>
            </p:txBody>
          </p:sp>
          <p:sp>
            <p:nvSpPr>
              <p:cNvPr id="212" name="Rectangle 4"/>
              <p:cNvSpPr/>
              <p:nvPr/>
            </p:nvSpPr>
            <p:spPr bwMode="gray">
              <a:xfrm>
                <a:off x="2126643" y="1363662"/>
                <a:ext cx="248046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Built-in Analytics</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13" name="Group 212"/>
              <p:cNvGrpSpPr/>
              <p:nvPr/>
            </p:nvGrpSpPr>
            <p:grpSpPr>
              <a:xfrm>
                <a:off x="2218402" y="2475035"/>
                <a:ext cx="2310706" cy="1569140"/>
                <a:chOff x="3757613" y="4330700"/>
                <a:chExt cx="1919288" cy="1303338"/>
              </a:xfrm>
            </p:grpSpPr>
            <p:sp>
              <p:nvSpPr>
                <p:cNvPr id="214"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5"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6"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7"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8"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9"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0"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1"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2"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3"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4"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5"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6"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7"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8"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9"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0"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1"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2"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3"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4"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5"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6"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7"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8"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9"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0"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1"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2"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3"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4"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5"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6"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7"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8"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9"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0"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1"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2"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3"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4"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5"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6"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7"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8"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9"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0"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1"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2"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3"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4"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5"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6"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7"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8"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9"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0"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1"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2"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3"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4"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5"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6"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7"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8"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9"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0"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1"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2"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3"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4"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5"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6"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7"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8"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9"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0"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1"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2"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3"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4"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5"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6"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7"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8"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9"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0"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1"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2"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3"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4"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5"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6"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7"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8"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9"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0"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1"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2"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3"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4"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5"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6"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7"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8"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9"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0"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1"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2"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3"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4"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5"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6"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7"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8"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9"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0"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1"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2"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3"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4"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5"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6"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7"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8"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9"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0"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1"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2"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3"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4"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5"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6"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7"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8"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9"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0"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1"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2"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3"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4"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5"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6"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7"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8"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9"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0"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1"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2"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3"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4"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5"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6"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7"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8"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9"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0"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1"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2"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3"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4"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5"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6"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7"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8"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9"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0"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1"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2"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3"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4"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5"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6"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7"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8"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9"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0"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1"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2"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grpSp>
        </p:grpSp>
        <p:sp>
          <p:nvSpPr>
            <p:cNvPr id="210" name="Rectangle 209"/>
            <p:cNvSpPr/>
            <p:nvPr/>
          </p:nvSpPr>
          <p:spPr bwMode="auto">
            <a:xfrm>
              <a:off x="2124422" y="5997952"/>
              <a:ext cx="2473106" cy="608012"/>
            </a:xfrm>
            <a:prstGeom prst="rect">
              <a:avLst/>
            </a:prstGeom>
            <a:solidFill>
              <a:srgbClr val="C5660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EASY</a:t>
              </a:r>
            </a:p>
          </p:txBody>
        </p:sp>
      </p:grpSp>
    </p:spTree>
    <p:extLst>
      <p:ext uri="{BB962C8B-B14F-4D97-AF65-F5344CB8AC3E}">
        <p14:creationId xmlns:p14="http://schemas.microsoft.com/office/powerpoint/2010/main" val="114167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759" y="1190080"/>
            <a:ext cx="7617625" cy="3312093"/>
          </a:xfrm>
        </p:spPr>
        <p:txBody>
          <a:bodyPr/>
          <a:lstStyle/>
          <a:p>
            <a:r>
              <a:rPr lang="en-US" dirty="0"/>
              <a:t>Any Platform - Any App</a:t>
            </a:r>
          </a:p>
          <a:p>
            <a:pPr marL="0" indent="0">
              <a:buClr>
                <a:srgbClr val="47D8FF"/>
              </a:buClr>
              <a:buNone/>
            </a:pPr>
            <a:r>
              <a:rPr lang="en-US" sz="2352" dirty="0">
                <a:solidFill>
                  <a:srgbClr val="FFFFFF"/>
                </a:solidFill>
              </a:rPr>
              <a:t>    On-</a:t>
            </a:r>
            <a:r>
              <a:rPr lang="en-US" sz="2352" dirty="0" err="1">
                <a:solidFill>
                  <a:srgbClr val="FFFFFF"/>
                </a:solidFill>
              </a:rPr>
              <a:t>Prem</a:t>
            </a:r>
            <a:r>
              <a:rPr lang="en-US" sz="2352" dirty="0">
                <a:solidFill>
                  <a:srgbClr val="FFFFFF"/>
                </a:solidFill>
              </a:rPr>
              <a:t>, Azure, AWS, Google Cloud, App Stores…</a:t>
            </a:r>
            <a:endParaRPr lang="en-US" dirty="0"/>
          </a:p>
          <a:p>
            <a:pPr>
              <a:spcBef>
                <a:spcPts val="1764"/>
              </a:spcBef>
            </a:pPr>
            <a:r>
              <a:rPr lang="en-US" dirty="0"/>
              <a:t>Open Source SDKs</a:t>
            </a:r>
            <a:br>
              <a:rPr lang="en-US" dirty="0"/>
            </a:br>
            <a:r>
              <a:rPr lang="en-US" sz="2352" dirty="0">
                <a:solidFill>
                  <a:schemeClr val="tx1"/>
                </a:solidFill>
              </a:rPr>
              <a:t>https://github.com/Microsoft/ApplicationInsights-Home</a:t>
            </a:r>
          </a:p>
          <a:p>
            <a:pPr>
              <a:spcBef>
                <a:spcPts val="1764"/>
              </a:spcBef>
            </a:pPr>
            <a:r>
              <a:rPr lang="en-US" dirty="0"/>
              <a:t>Logging Frameworks</a:t>
            </a:r>
            <a:br>
              <a:rPr lang="en-US" dirty="0"/>
            </a:br>
            <a:r>
              <a:rPr lang="en-US" sz="2352" dirty="0">
                <a:solidFill>
                  <a:schemeClr val="tx1"/>
                </a:solidFill>
              </a:rPr>
              <a:t>Log4Net, nLog, System.Diagnostics, Log4J, Logback</a:t>
            </a:r>
          </a:p>
        </p:txBody>
      </p:sp>
      <p:sp>
        <p:nvSpPr>
          <p:cNvPr id="3" name="Title 2"/>
          <p:cNvSpPr>
            <a:spLocks noGrp="1"/>
          </p:cNvSpPr>
          <p:nvPr>
            <p:ph type="title"/>
          </p:nvPr>
        </p:nvSpPr>
        <p:spPr/>
        <p:txBody>
          <a:bodyPr/>
          <a:lstStyle/>
          <a:p>
            <a:r>
              <a:rPr lang="en-US" dirty="0"/>
              <a:t>Supported Platforms &amp; Languages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7495" y="1306232"/>
            <a:ext cx="2389844" cy="2389844"/>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675851" y="1918147"/>
            <a:ext cx="1293367" cy="129336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7907" y="238632"/>
            <a:ext cx="1465656" cy="1465656"/>
          </a:xfrm>
          <a:prstGeom prst="rect">
            <a:avLst/>
          </a:prstGeom>
        </p:spPr>
      </p:pic>
      <p:pic>
        <p:nvPicPr>
          <p:cNvPr id="12" name="Picture 2" descr="http://upload.wikimedia.org/wikipedia/commons/f/f1/Ruby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9217" y="3751141"/>
            <a:ext cx="926017" cy="9269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2205" y="3729550"/>
            <a:ext cx="1009494" cy="10094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4409" y="4971053"/>
            <a:ext cx="4705003" cy="1730705"/>
          </a:xfrm>
          <a:prstGeom prst="rect">
            <a:avLst/>
          </a:prstGeom>
        </p:spPr>
      </p:pic>
      <p:pic>
        <p:nvPicPr>
          <p:cNvPr id="1030" name="Picture 6" descr="http://3.bp.blogspot.com/-PTty3CfTGnA/TpZOEjTQ_WI/AAAAAAAAAeo/KeKt_D5X2xo/s200/j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1005" y="3700113"/>
            <a:ext cx="1043057" cy="1043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9">
            <a:clrChange>
              <a:clrFrom>
                <a:srgbClr val="323232"/>
              </a:clrFrom>
              <a:clrTo>
                <a:srgbClr val="323232">
                  <a:alpha val="0"/>
                </a:srgbClr>
              </a:clrTo>
            </a:clrChange>
            <a:extLst>
              <a:ext uri="{28A0092B-C50C-407E-A947-70E740481C1C}">
                <a14:useLocalDpi xmlns:a14="http://schemas.microsoft.com/office/drawing/2010/main" val="0"/>
              </a:ext>
            </a:extLst>
          </a:blip>
          <a:stretch>
            <a:fillRect/>
          </a:stretch>
        </p:blipFill>
        <p:spPr>
          <a:xfrm>
            <a:off x="6576852" y="4614226"/>
            <a:ext cx="3301286" cy="2444356"/>
          </a:xfrm>
          <a:prstGeom prst="rect">
            <a:avLst/>
          </a:prstGeom>
        </p:spPr>
      </p:pic>
      <p:pic>
        <p:nvPicPr>
          <p:cNvPr id="1040" name="Picture 16" descr="File:PHP-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4538" y="5384206"/>
            <a:ext cx="1884679" cy="99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9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214" rtl="0" eaLnBrk="1" fontAlgn="auto" latinLnBrk="0" hangingPunct="1">
              <a:lnSpc>
                <a:spcPct val="100000"/>
              </a:lnSpc>
              <a:spcBef>
                <a:spcPct val="0"/>
              </a:spcBef>
              <a:spcAft>
                <a:spcPts val="588"/>
              </a:spcAft>
              <a:buClrTx/>
              <a:buSzTx/>
              <a:buFontTx/>
              <a:buNone/>
              <a:tabLst/>
              <a:defRPr/>
            </a:pPr>
            <a:r>
              <a:rPr kumimoji="0" lang="en-US" sz="4705" b="0" i="0" u="none" strike="noStrike" kern="1200" cap="none" spc="0" normalizeH="0" baseline="0" noProof="0" dirty="0">
                <a:ln>
                  <a:noFill/>
                </a:ln>
                <a:solidFill>
                  <a:schemeClr val="bg2">
                    <a:lumMod val="60000"/>
                    <a:lumOff val="40000"/>
                  </a:schemeClr>
                </a:solidFill>
                <a:effectLst/>
                <a:uLnTx/>
                <a:uFillTx/>
                <a:latin typeface="Segoe UI Light"/>
                <a:ea typeface="+mj-ea"/>
                <a:cs typeface="+mj-cs"/>
              </a:rPr>
              <a:t>Azure App Service</a:t>
            </a:r>
            <a:br>
              <a:rPr kumimoji="0" lang="en-US" sz="4705" b="0" i="0" u="none" strike="noStrike" kern="1200" cap="none" spc="0" normalizeH="0" baseline="0" noProof="0" dirty="0">
                <a:ln>
                  <a:noFill/>
                </a:ln>
                <a:solidFill>
                  <a:srgbClr val="FFFFFF"/>
                </a:solidFill>
                <a:effectLst/>
                <a:uLnTx/>
                <a:uFillTx/>
                <a:latin typeface="Segoe UI Light"/>
                <a:ea typeface="+mj-ea"/>
                <a:cs typeface="+mj-cs"/>
              </a:rPr>
            </a:br>
            <a:r>
              <a:rPr kumimoji="0" lang="en-US" sz="3529" b="0" i="0" u="none" strike="noStrike" kern="1200" cap="none" spc="0" normalizeH="0" baseline="0" noProof="0" dirty="0">
                <a:ln>
                  <a:noFill/>
                </a:ln>
                <a:solidFill>
                  <a:schemeClr val="tx1">
                    <a:lumMod val="20000"/>
                    <a:lumOff val="80000"/>
                  </a:schemeClr>
                </a:solidFill>
                <a:effectLst/>
                <a:uLnTx/>
                <a:uFillTx/>
                <a:latin typeface="Segoe UI Light"/>
                <a:ea typeface="+mj-ea"/>
                <a:cs typeface="+mj-cs"/>
              </a:rPr>
              <a:t>Build and scale great cloud apps</a:t>
            </a:r>
            <a:endParaRPr kumimoji="0" lang="en-US" sz="1372" b="0" i="0" u="none" strike="noStrike" kern="1200" cap="none" spc="0" normalizeH="0" baseline="0" noProof="0" dirty="0">
              <a:ln>
                <a:noFill/>
              </a:ln>
              <a:solidFill>
                <a:schemeClr val="tx1">
                  <a:lumMod val="20000"/>
                  <a:lumOff val="80000"/>
                </a:schemeClr>
              </a:solidFill>
              <a:effectLst/>
              <a:uLnTx/>
              <a:uFillTx/>
              <a:latin typeface="Segoe UI Light"/>
              <a:ea typeface="+mj-ea"/>
              <a:cs typeface="+mj-cs"/>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marL="0" marR="0" lvl="0" indent="0" defTabSz="914400" eaLnBrk="1" fontAlgn="auto" latinLnBrk="0" hangingPunct="1">
                <a:lnSpc>
                  <a:spcPct val="2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DFDFDE"/>
                  </a:solidFill>
                  <a:effectLst/>
                  <a:uLnTx/>
                  <a:uFillTx/>
                </a:rPr>
                <a:t>Web Apps</a:t>
              </a:r>
            </a:p>
            <a:p>
              <a:pPr marL="0" marR="0" lvl="0" indent="0" defTabSz="914400" eaLnBrk="1" fontAlgn="auto" latinLnBrk="0" hangingPunct="1">
                <a:lnSpc>
                  <a:spcPct val="2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DFDFDE"/>
                  </a:solidFill>
                  <a:effectLst/>
                  <a:uLnTx/>
                  <a:uFillTx/>
                </a:rPr>
                <a:t>Mobile Apps</a:t>
              </a:r>
            </a:p>
            <a:p>
              <a:pPr marL="0" marR="0" lvl="0" indent="0" defTabSz="914400" eaLnBrk="1" fontAlgn="auto" latinLnBrk="0" hangingPunct="1">
                <a:lnSpc>
                  <a:spcPct val="2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DFDFDE"/>
                  </a:solidFill>
                  <a:effectLst/>
                  <a:uLnTx/>
                  <a:uFillTx/>
                </a:rPr>
                <a:t>Logic Apps</a:t>
              </a:r>
            </a:p>
            <a:p>
              <a:pPr marL="0" marR="0" lvl="0" indent="0" defTabSz="914400" eaLnBrk="1" fontAlgn="auto" latinLnBrk="0" hangingPunct="1">
                <a:lnSpc>
                  <a:spcPct val="2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DFDFDE"/>
                  </a:solidFill>
                  <a:effectLst/>
                  <a:uLnTx/>
                  <a:uFillTx/>
                </a:rPr>
                <a:t>API Apps</a:t>
              </a:r>
            </a:p>
          </p:txBody>
        </p:sp>
      </p:grpSp>
    </p:spTree>
    <p:extLst>
      <p:ext uri="{BB962C8B-B14F-4D97-AF65-F5344CB8AC3E}">
        <p14:creationId xmlns:p14="http://schemas.microsoft.com/office/powerpoint/2010/main" val="338534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1.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7.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8.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7656</TotalTime>
  <Words>2453</Words>
  <Application>Microsoft Office PowerPoint</Application>
  <PresentationFormat>Widescreen</PresentationFormat>
  <Paragraphs>614</Paragraphs>
  <Slides>62</Slides>
  <Notes>25</Notes>
  <HiddenSlides>5</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62</vt:i4>
      </vt:variant>
    </vt:vector>
  </HeadingPairs>
  <TitlesOfParts>
    <vt:vector size="87" baseType="lpstr">
      <vt:lpstr>Arial Unicode MS</vt:lpstr>
      <vt:lpstr>ＭＳ Ｐゴシック</vt:lpstr>
      <vt:lpstr>宋体</vt:lpstr>
      <vt:lpstr>Aharoni</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2_Azure Event</vt:lpstr>
      <vt:lpstr>Azure Event</vt:lpstr>
      <vt:lpstr>3_Azure Event</vt:lpstr>
      <vt:lpstr>1_5-30660_TR21_BO_CT_Template</vt:lpstr>
      <vt:lpstr>4_Azure Event</vt:lpstr>
      <vt:lpstr>2_5-30660_TR21_BO_CT_Template</vt:lpstr>
      <vt:lpstr>Microsoft AzureCon 2015 Template - Color</vt:lpstr>
      <vt:lpstr>Azure Platform-as-a-Service</vt:lpstr>
      <vt:lpstr>Agenda</vt:lpstr>
      <vt:lpstr>Host your applications on Azure</vt:lpstr>
      <vt:lpstr>PowerPoint Presentation</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Azure App Service Web Apps</vt:lpstr>
      <vt:lpstr>PowerPoint Presentation</vt:lpstr>
      <vt:lpstr>Demo: Creating a Wordpress Blog</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Custom API</vt:lpstr>
      <vt:lpstr>Continous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What is Application Insights?</vt:lpstr>
      <vt:lpstr>Demo: 360° Overview</vt:lpstr>
      <vt:lpstr>Key capabilities</vt:lpstr>
      <vt:lpstr>Supported Platforms &amp; Languages</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Vishesh Oberoi</cp:lastModifiedBy>
  <cp:revision>384</cp:revision>
  <cp:lastPrinted>2014-03-26T17:46:13Z</cp:lastPrinted>
  <dcterms:created xsi:type="dcterms:W3CDTF">2014-03-19T23:21:38Z</dcterms:created>
  <dcterms:modified xsi:type="dcterms:W3CDTF">2016-02-16T00:14:55Z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